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Bpmf GenSen Rounded Medium" panose="02020500000000000000" charset="-120"/>
      <p:regular r:id="rId25"/>
    </p:embeddedFont>
    <p:embeddedFont>
      <p:font typeface="Bpmf GenSen Rounded" panose="02020500000000000000" charset="-12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appy Font TH" panose="02020500000000000000" charset="-3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ydep-eew.com.tw/greenbook/greenbook112/index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ydep-eew.com.tw/greenbook/greenbook112/index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011251" y="6097821"/>
            <a:ext cx="12265497" cy="4461575"/>
          </a:xfrm>
          <a:custGeom>
            <a:avLst/>
            <a:gdLst/>
            <a:ahLst/>
            <a:cxnLst/>
            <a:rect l="l" t="t" r="r" b="b"/>
            <a:pathLst>
              <a:path w="12265497" h="4461575">
                <a:moveTo>
                  <a:pt x="0" y="0"/>
                </a:moveTo>
                <a:lnTo>
                  <a:pt x="12265498" y="0"/>
                </a:lnTo>
                <a:lnTo>
                  <a:pt x="12265498" y="4461575"/>
                </a:lnTo>
                <a:lnTo>
                  <a:pt x="0" y="4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03967">
            <a:off x="1416969" y="5580615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11859" y="3109566"/>
            <a:ext cx="15264283" cy="158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4"/>
              </a:lnSpc>
            </a:pPr>
            <a:r>
              <a:rPr lang="en-US" sz="13475" spc="-47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埤塘之旅</a:t>
            </a:r>
          </a:p>
        </p:txBody>
      </p:sp>
      <p:sp>
        <p:nvSpPr>
          <p:cNvPr id="8" name="Freeform 8"/>
          <p:cNvSpPr/>
          <p:nvPr/>
        </p:nvSpPr>
        <p:spPr>
          <a:xfrm rot="9671337">
            <a:off x="15230516" y="1708781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011251" y="6097821"/>
            <a:ext cx="12265497" cy="4461575"/>
          </a:xfrm>
          <a:custGeom>
            <a:avLst/>
            <a:gdLst/>
            <a:ahLst/>
            <a:cxnLst/>
            <a:rect l="l" t="t" r="r" b="b"/>
            <a:pathLst>
              <a:path w="12265497" h="4461575">
                <a:moveTo>
                  <a:pt x="0" y="0"/>
                </a:moveTo>
                <a:lnTo>
                  <a:pt x="12265498" y="0"/>
                </a:lnTo>
                <a:lnTo>
                  <a:pt x="12265498" y="4461575"/>
                </a:lnTo>
                <a:lnTo>
                  <a:pt x="0" y="4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03967">
            <a:off x="1416969" y="5580615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0162" y="2215364"/>
            <a:ext cx="15125980" cy="376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7"/>
              </a:lnSpc>
            </a:pPr>
            <a:r>
              <a:rPr lang="en-US" sz="11123" spc="99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讓我們一起</a:t>
            </a:r>
          </a:p>
          <a:p>
            <a:pPr algn="ctr">
              <a:lnSpc>
                <a:spcPts val="15017"/>
              </a:lnSpc>
            </a:pPr>
            <a:r>
              <a:rPr lang="en-US" sz="11123" spc="99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守護埤塘吧!</a:t>
            </a:r>
          </a:p>
        </p:txBody>
      </p:sp>
      <p:sp>
        <p:nvSpPr>
          <p:cNvPr id="8" name="Freeform 8"/>
          <p:cNvSpPr/>
          <p:nvPr/>
        </p:nvSpPr>
        <p:spPr>
          <a:xfrm rot="9671337">
            <a:off x="15230516" y="1708781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3716" y="1510706"/>
            <a:ext cx="2065705" cy="876108"/>
            <a:chOff x="0" y="0"/>
            <a:chExt cx="2527300" cy="10718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1" name="Freeform 11"/>
          <p:cNvSpPr/>
          <p:nvPr/>
        </p:nvSpPr>
        <p:spPr>
          <a:xfrm rot="-1403967">
            <a:off x="1569369" y="5733015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10800000">
            <a:off x="14989807" y="8095140"/>
            <a:ext cx="2065705" cy="876108"/>
            <a:chOff x="0" y="0"/>
            <a:chExt cx="2527300" cy="10718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78106" y="5906664"/>
            <a:ext cx="4875866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觀看繪本</a:t>
            </a:r>
          </a:p>
          <a:p>
            <a:pPr algn="ctr">
              <a:lnSpc>
                <a:spcPts val="4620"/>
              </a:lnSpc>
            </a:pPr>
            <a:r>
              <a:rPr lang="en-US" sz="4200" u="sng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  <a:hlinkClick r:id="rId2" tooltip="https://tydep-eew.com.tw/greenbook/greenbook112/index.html"/>
              </a:rPr>
              <a:t>永遠的明年見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05195" y="4166846"/>
            <a:ext cx="1239263" cy="12392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24368" y="4166846"/>
            <a:ext cx="1239263" cy="12392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3542" y="4166846"/>
            <a:ext cx="1239263" cy="12392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641036" y="7749519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544458" y="1300814"/>
            <a:ext cx="8827387" cy="156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46"/>
              </a:lnSpc>
              <a:spcBef>
                <a:spcPct val="0"/>
              </a:spcBef>
            </a:pPr>
            <a:r>
              <a:rPr lang="en-US" sz="10288" spc="-36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4-5-6年級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3971" y="6124554"/>
            <a:ext cx="4580058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3145" y="6124554"/>
            <a:ext cx="4580058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 b="1">
                <a:solidFill>
                  <a:srgbClr val="393839"/>
                </a:solidFill>
                <a:latin typeface="Bpmf GenSen Rounded Medium"/>
                <a:ea typeface="Bpmf GenSen Rounded Medium"/>
                <a:cs typeface="Bpmf GenSen Rounded Medium"/>
                <a:sym typeface="Bpmf GenSen Rounded Medium"/>
              </a:rPr>
              <a:t>自由創作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5195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4368" y="3948811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43542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3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28350" y="5342030"/>
            <a:ext cx="4153426" cy="3451291"/>
          </a:xfrm>
          <a:custGeom>
            <a:avLst/>
            <a:gdLst/>
            <a:ahLst/>
            <a:cxnLst/>
            <a:rect l="l" t="t" r="r" b="b"/>
            <a:pathLst>
              <a:path w="4153426" h="3451291">
                <a:moveTo>
                  <a:pt x="0" y="0"/>
                </a:moveTo>
                <a:lnTo>
                  <a:pt x="4153425" y="0"/>
                </a:lnTo>
                <a:lnTo>
                  <a:pt x="4153425" y="3451291"/>
                </a:lnTo>
                <a:lnTo>
                  <a:pt x="0" y="3451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70511" y="3815370"/>
            <a:ext cx="15146978" cy="261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8330" spc="7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①說出繪本中的伊諾是哪一種鳥類?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28350" y="5342030"/>
            <a:ext cx="4153426" cy="3451291"/>
          </a:xfrm>
          <a:custGeom>
            <a:avLst/>
            <a:gdLst/>
            <a:ahLst/>
            <a:cxnLst/>
            <a:rect l="l" t="t" r="r" b="b"/>
            <a:pathLst>
              <a:path w="4153426" h="3451291">
                <a:moveTo>
                  <a:pt x="0" y="0"/>
                </a:moveTo>
                <a:lnTo>
                  <a:pt x="4153425" y="0"/>
                </a:lnTo>
                <a:lnTo>
                  <a:pt x="4153425" y="3451291"/>
                </a:lnTo>
                <a:lnTo>
                  <a:pt x="0" y="3451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70511" y="3815370"/>
            <a:ext cx="15146978" cy="261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8330" spc="7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①說出繪本中的伊諾是哪一種鳥類?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13030" y="7124825"/>
            <a:ext cx="6694473" cy="114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鳳頭潛鴨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70511" y="2955656"/>
            <a:ext cx="15146978" cy="4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②水質清澈、有許多茂密的樹木和水草，也是水鳥最喜歡的地方是哪裡?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70511" y="2955656"/>
            <a:ext cx="15146978" cy="453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②水質清澈、有許多茂密的樹木和水草，也是水鳥最喜歡的地方是哪裡?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8481" y="7260210"/>
            <a:ext cx="6694473" cy="114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埤塘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767789" y="4969329"/>
            <a:ext cx="6317339" cy="4450644"/>
          </a:xfrm>
          <a:custGeom>
            <a:avLst/>
            <a:gdLst/>
            <a:ahLst/>
            <a:cxnLst/>
            <a:rect l="l" t="t" r="r" b="b"/>
            <a:pathLst>
              <a:path w="6317339" h="4450644">
                <a:moveTo>
                  <a:pt x="0" y="0"/>
                </a:moveTo>
                <a:lnTo>
                  <a:pt x="6317340" y="0"/>
                </a:lnTo>
                <a:lnTo>
                  <a:pt x="6317340" y="4450643"/>
                </a:lnTo>
                <a:lnTo>
                  <a:pt x="0" y="445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4798" y="4013900"/>
            <a:ext cx="15146978" cy="261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8330" spc="7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③埤塘之鄉是臺灣的哪個地方?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767789" y="4969329"/>
            <a:ext cx="6317339" cy="4450644"/>
          </a:xfrm>
          <a:custGeom>
            <a:avLst/>
            <a:gdLst/>
            <a:ahLst/>
            <a:cxnLst/>
            <a:rect l="l" t="t" r="r" b="b"/>
            <a:pathLst>
              <a:path w="6317339" h="4450644">
                <a:moveTo>
                  <a:pt x="0" y="0"/>
                </a:moveTo>
                <a:lnTo>
                  <a:pt x="6317340" y="0"/>
                </a:lnTo>
                <a:lnTo>
                  <a:pt x="6317340" y="4450643"/>
                </a:lnTo>
                <a:lnTo>
                  <a:pt x="0" y="4450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4798" y="4013900"/>
            <a:ext cx="15146978" cy="261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8330" spc="7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③埤塘之鄉是臺灣的哪個地方?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73316" y="6984918"/>
            <a:ext cx="6694473" cy="1148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桃園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3646964" y="6358626"/>
            <a:ext cx="4686993" cy="2626332"/>
          </a:xfrm>
          <a:custGeom>
            <a:avLst/>
            <a:gdLst/>
            <a:ahLst/>
            <a:cxnLst/>
            <a:rect l="l" t="t" r="r" b="b"/>
            <a:pathLst>
              <a:path w="4686993" h="2626332">
                <a:moveTo>
                  <a:pt x="0" y="0"/>
                </a:moveTo>
                <a:lnTo>
                  <a:pt x="4686993" y="0"/>
                </a:lnTo>
                <a:lnTo>
                  <a:pt x="4686993" y="2626332"/>
                </a:lnTo>
                <a:lnTo>
                  <a:pt x="0" y="2626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70869" y="6358626"/>
            <a:ext cx="3938133" cy="2824672"/>
          </a:xfrm>
          <a:custGeom>
            <a:avLst/>
            <a:gdLst/>
            <a:ahLst/>
            <a:cxnLst/>
            <a:rect l="l" t="t" r="r" b="b"/>
            <a:pathLst>
              <a:path w="3938133" h="2824672">
                <a:moveTo>
                  <a:pt x="0" y="0"/>
                </a:moveTo>
                <a:lnTo>
                  <a:pt x="3938133" y="0"/>
                </a:lnTo>
                <a:lnTo>
                  <a:pt x="3938133" y="2824673"/>
                </a:lnTo>
                <a:lnTo>
                  <a:pt x="0" y="2824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0637" y="5299601"/>
            <a:ext cx="3146327" cy="3958699"/>
          </a:xfrm>
          <a:custGeom>
            <a:avLst/>
            <a:gdLst/>
            <a:ahLst/>
            <a:cxnLst/>
            <a:rect l="l" t="t" r="r" b="b"/>
            <a:pathLst>
              <a:path w="3146327" h="3958699">
                <a:moveTo>
                  <a:pt x="0" y="0"/>
                </a:moveTo>
                <a:lnTo>
                  <a:pt x="3146327" y="0"/>
                </a:lnTo>
                <a:lnTo>
                  <a:pt x="3146327" y="3958699"/>
                </a:lnTo>
                <a:lnTo>
                  <a:pt x="0" y="3958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09002" y="4408600"/>
            <a:ext cx="2750298" cy="5007270"/>
          </a:xfrm>
          <a:custGeom>
            <a:avLst/>
            <a:gdLst/>
            <a:ahLst/>
            <a:cxnLst/>
            <a:rect l="l" t="t" r="r" b="b"/>
            <a:pathLst>
              <a:path w="2750298" h="5007270">
                <a:moveTo>
                  <a:pt x="0" y="0"/>
                </a:moveTo>
                <a:lnTo>
                  <a:pt x="2750298" y="0"/>
                </a:lnTo>
                <a:lnTo>
                  <a:pt x="2750298" y="5007270"/>
                </a:lnTo>
                <a:lnTo>
                  <a:pt x="0" y="5007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38151" y="3031282"/>
            <a:ext cx="15146978" cy="226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④繪本中出現的動物還有哪些呢?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7" name="Freeform 17"/>
          <p:cNvSpPr/>
          <p:nvPr/>
        </p:nvSpPr>
        <p:spPr>
          <a:xfrm>
            <a:off x="8536775" y="4408600"/>
            <a:ext cx="4003160" cy="2594493"/>
          </a:xfrm>
          <a:custGeom>
            <a:avLst/>
            <a:gdLst/>
            <a:ahLst/>
            <a:cxnLst/>
            <a:rect l="l" t="t" r="r" b="b"/>
            <a:pathLst>
              <a:path w="4003160" h="2594493">
                <a:moveTo>
                  <a:pt x="0" y="0"/>
                </a:moveTo>
                <a:lnTo>
                  <a:pt x="4003160" y="0"/>
                </a:lnTo>
                <a:lnTo>
                  <a:pt x="4003160" y="2594494"/>
                </a:lnTo>
                <a:lnTo>
                  <a:pt x="0" y="259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3616870" y="6564572"/>
            <a:ext cx="4496440" cy="2519557"/>
          </a:xfrm>
          <a:custGeom>
            <a:avLst/>
            <a:gdLst/>
            <a:ahLst/>
            <a:cxnLst/>
            <a:rect l="l" t="t" r="r" b="b"/>
            <a:pathLst>
              <a:path w="4496440" h="2519557">
                <a:moveTo>
                  <a:pt x="0" y="0"/>
                </a:moveTo>
                <a:lnTo>
                  <a:pt x="4496439" y="0"/>
                </a:lnTo>
                <a:lnTo>
                  <a:pt x="4496439" y="2519557"/>
                </a:lnTo>
                <a:lnTo>
                  <a:pt x="0" y="2519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51965" y="6223405"/>
            <a:ext cx="3938133" cy="2824672"/>
          </a:xfrm>
          <a:custGeom>
            <a:avLst/>
            <a:gdLst/>
            <a:ahLst/>
            <a:cxnLst/>
            <a:rect l="l" t="t" r="r" b="b"/>
            <a:pathLst>
              <a:path w="3938133" h="2824672">
                <a:moveTo>
                  <a:pt x="0" y="0"/>
                </a:moveTo>
                <a:lnTo>
                  <a:pt x="3938132" y="0"/>
                </a:lnTo>
                <a:lnTo>
                  <a:pt x="3938132" y="2824673"/>
                </a:lnTo>
                <a:lnTo>
                  <a:pt x="0" y="2824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0637" y="5089379"/>
            <a:ext cx="3146327" cy="3958699"/>
          </a:xfrm>
          <a:custGeom>
            <a:avLst/>
            <a:gdLst/>
            <a:ahLst/>
            <a:cxnLst/>
            <a:rect l="l" t="t" r="r" b="b"/>
            <a:pathLst>
              <a:path w="3146327" h="3958699">
                <a:moveTo>
                  <a:pt x="0" y="0"/>
                </a:moveTo>
                <a:lnTo>
                  <a:pt x="3146327" y="0"/>
                </a:lnTo>
                <a:lnTo>
                  <a:pt x="3146327" y="3958699"/>
                </a:lnTo>
                <a:lnTo>
                  <a:pt x="0" y="3958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252047" y="3975586"/>
            <a:ext cx="2805923" cy="5108542"/>
          </a:xfrm>
          <a:custGeom>
            <a:avLst/>
            <a:gdLst/>
            <a:ahLst/>
            <a:cxnLst/>
            <a:rect l="l" t="t" r="r" b="b"/>
            <a:pathLst>
              <a:path w="2805923" h="5108542">
                <a:moveTo>
                  <a:pt x="0" y="0"/>
                </a:moveTo>
                <a:lnTo>
                  <a:pt x="2805923" y="0"/>
                </a:lnTo>
                <a:lnTo>
                  <a:pt x="2805923" y="5108543"/>
                </a:lnTo>
                <a:lnTo>
                  <a:pt x="0" y="5108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31582" y="4609557"/>
            <a:ext cx="4003160" cy="2594493"/>
          </a:xfrm>
          <a:custGeom>
            <a:avLst/>
            <a:gdLst/>
            <a:ahLst/>
            <a:cxnLst/>
            <a:rect l="l" t="t" r="r" b="b"/>
            <a:pathLst>
              <a:path w="4003160" h="2594493">
                <a:moveTo>
                  <a:pt x="0" y="0"/>
                </a:moveTo>
                <a:lnTo>
                  <a:pt x="4003160" y="0"/>
                </a:lnTo>
                <a:lnTo>
                  <a:pt x="4003160" y="2594494"/>
                </a:lnTo>
                <a:lnTo>
                  <a:pt x="0" y="259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78736" y="2769305"/>
            <a:ext cx="12741684" cy="160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3"/>
              </a:lnSpc>
            </a:pPr>
            <a:r>
              <a:rPr lang="en-US" sz="5155" spc="458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④繪本中出現的動物還有哪些呢?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8238" y="4754119"/>
            <a:ext cx="2727605" cy="94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18"/>
              </a:lnSpc>
              <a:spcBef>
                <a:spcPct val="0"/>
              </a:spcBef>
            </a:pPr>
            <a:r>
              <a:rPr lang="en-US" sz="6471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夜鷺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55701" y="2700447"/>
            <a:ext cx="2198615" cy="147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7"/>
              </a:lnSpc>
              <a:spcBef>
                <a:spcPct val="0"/>
              </a:spcBef>
            </a:pPr>
            <a:r>
              <a:rPr lang="en-US" sz="5216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紅尾伯勞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23501" y="4997904"/>
            <a:ext cx="1961416" cy="132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8"/>
              </a:lnSpc>
              <a:spcBef>
                <a:spcPct val="0"/>
              </a:spcBef>
            </a:pPr>
            <a:r>
              <a:rPr lang="en-US" sz="4653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紅面番鴨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42018" y="4038044"/>
            <a:ext cx="2982288" cy="6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8"/>
              </a:lnSpc>
              <a:spcBef>
                <a:spcPct val="0"/>
              </a:spcBef>
            </a:pPr>
            <a:r>
              <a:rPr lang="en-US" sz="4653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小水鴨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46964" y="6526075"/>
            <a:ext cx="2724208" cy="67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8"/>
              </a:lnSpc>
              <a:spcBef>
                <a:spcPct val="0"/>
              </a:spcBef>
            </a:pPr>
            <a:r>
              <a:rPr lang="en-US" sz="4653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綠頭鴨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641036" y="7749519"/>
            <a:ext cx="2012167" cy="853401"/>
            <a:chOff x="0" y="0"/>
            <a:chExt cx="2527300" cy="10718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927511" y="5915569"/>
            <a:ext cx="5880417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u="sng" spc="-314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  <a:hlinkClick r:id="rId3" action="ppaction://hlinksldjump"/>
              </a:rPr>
              <a:t>1-2-3年級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046909" y="3904237"/>
            <a:ext cx="1239263" cy="1239263"/>
            <a:chOff x="0" y="0"/>
            <a:chExt cx="1652351" cy="1652351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-46484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7EE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1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36940" y="3904237"/>
            <a:ext cx="1239263" cy="1239263"/>
            <a:chOff x="0" y="0"/>
            <a:chExt cx="1652351" cy="165235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-214514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7EE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940874" y="5915569"/>
            <a:ext cx="5880417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u="sng" spc="-314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  <a:hlinkClick r:id="rId4" action="ppaction://hlinksldjump"/>
              </a:rPr>
              <a:t>4-5-6年級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34798" y="3799386"/>
            <a:ext cx="15146978" cy="340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⑤埤塘其實對我們人類生活有許多幫助，說說看埤塘有哪些功能?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34798" y="3249381"/>
            <a:ext cx="15146978" cy="340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⑤埤塘其實對我們人類生活有許多幫助，說說看埤塘有哪些功能?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4798" y="6916494"/>
            <a:ext cx="14004287" cy="132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8"/>
              </a:lnSpc>
              <a:spcBef>
                <a:spcPct val="0"/>
              </a:spcBef>
            </a:pPr>
            <a:r>
              <a:rPr lang="en-US" sz="4653">
                <a:solidFill>
                  <a:srgbClr val="F32A34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休閒、自然生態、提供食物、灌溉、蓄洪、調節氣溫、發電...等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96340" y="2862481"/>
            <a:ext cx="15523627" cy="6140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en-US" sz="4474" spc="398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①畫一畫:請畫出故事裡生活在埤塘的鳳頭潛鴨或是其他的水鳥，讓美麗的埤塘更豐富。</a:t>
            </a:r>
          </a:p>
          <a:p>
            <a:pPr algn="l">
              <a:lnSpc>
                <a:spcPts val="5548"/>
              </a:lnSpc>
            </a:pPr>
            <a:endParaRPr lang="en-US" sz="4474" spc="398">
              <a:solidFill>
                <a:srgbClr val="393839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  <a:p>
            <a:pPr algn="l">
              <a:lnSpc>
                <a:spcPts val="5548"/>
              </a:lnSpc>
            </a:pPr>
            <a:r>
              <a:rPr lang="en-US" sz="4474" spc="398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②畫出你心目中未來埤塘，有什麼特別的設計功能，讓大家喜歡埤塘、保育埤塘生態。</a:t>
            </a:r>
          </a:p>
          <a:p>
            <a:pPr algn="l">
              <a:lnSpc>
                <a:spcPts val="5548"/>
              </a:lnSpc>
            </a:pPr>
            <a:endParaRPr lang="en-US" sz="4474" spc="398">
              <a:solidFill>
                <a:srgbClr val="393839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  <a:p>
            <a:pPr algn="l">
              <a:lnSpc>
                <a:spcPts val="4399"/>
              </a:lnSpc>
            </a:pPr>
            <a:endParaRPr lang="en-US" sz="4474" spc="398">
              <a:solidFill>
                <a:srgbClr val="393839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804202" y="163254"/>
            <a:ext cx="3001315" cy="2985092"/>
          </a:xfrm>
          <a:custGeom>
            <a:avLst/>
            <a:gdLst/>
            <a:ahLst/>
            <a:cxnLst/>
            <a:rect l="l" t="t" r="r" b="b"/>
            <a:pathLst>
              <a:path w="3001315" h="2985092">
                <a:moveTo>
                  <a:pt x="0" y="0"/>
                </a:moveTo>
                <a:lnTo>
                  <a:pt x="3001315" y="0"/>
                </a:lnTo>
                <a:lnTo>
                  <a:pt x="3001315" y="2985091"/>
                </a:lnTo>
                <a:lnTo>
                  <a:pt x="0" y="2985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23" t="-14379" r="-8885" b="-1385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96340" y="7875800"/>
            <a:ext cx="14908519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(自由參加，有興趣的班級可以到衛生組領取活動紙張，入選可以獲得榮譽卡1張，優選可以獲得榮譽卡2張)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95420" y="1082226"/>
            <a:ext cx="1052971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88"/>
              </a:lnSpc>
              <a:spcBef>
                <a:spcPct val="0"/>
              </a:spcBef>
            </a:pPr>
            <a:r>
              <a:rPr lang="en-US" sz="11134" spc="-389" dirty="0" err="1">
                <a:solidFill>
                  <a:srgbClr val="000000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自由創作</a:t>
            </a:r>
            <a:endParaRPr lang="en-US" sz="11134" spc="-389" dirty="0">
              <a:solidFill>
                <a:srgbClr val="000000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011251" y="6097821"/>
            <a:ext cx="12265497" cy="4461575"/>
          </a:xfrm>
          <a:custGeom>
            <a:avLst/>
            <a:gdLst/>
            <a:ahLst/>
            <a:cxnLst/>
            <a:rect l="l" t="t" r="r" b="b"/>
            <a:pathLst>
              <a:path w="12265497" h="4461575">
                <a:moveTo>
                  <a:pt x="0" y="0"/>
                </a:moveTo>
                <a:lnTo>
                  <a:pt x="12265498" y="0"/>
                </a:lnTo>
                <a:lnTo>
                  <a:pt x="12265498" y="4461575"/>
                </a:lnTo>
                <a:lnTo>
                  <a:pt x="0" y="4461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03967">
            <a:off x="1416969" y="5580615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50162" y="2215364"/>
            <a:ext cx="15125980" cy="376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17"/>
              </a:lnSpc>
            </a:pPr>
            <a:r>
              <a:rPr lang="en-US" sz="11123" spc="99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讓我們一起</a:t>
            </a:r>
          </a:p>
          <a:p>
            <a:pPr algn="ctr">
              <a:lnSpc>
                <a:spcPts val="15017"/>
              </a:lnSpc>
            </a:pPr>
            <a:r>
              <a:rPr lang="en-US" sz="11123" spc="99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守護埤塘吧!</a:t>
            </a:r>
          </a:p>
        </p:txBody>
      </p:sp>
      <p:sp>
        <p:nvSpPr>
          <p:cNvPr id="8" name="Freeform 8"/>
          <p:cNvSpPr/>
          <p:nvPr/>
        </p:nvSpPr>
        <p:spPr>
          <a:xfrm rot="9671337">
            <a:off x="15230516" y="1708781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3716" y="1510706"/>
            <a:ext cx="2065705" cy="876108"/>
            <a:chOff x="0" y="0"/>
            <a:chExt cx="2527300" cy="10718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1" name="Freeform 11"/>
          <p:cNvSpPr/>
          <p:nvPr/>
        </p:nvSpPr>
        <p:spPr>
          <a:xfrm rot="-1403967">
            <a:off x="1569369" y="5733015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10800000">
            <a:off x="14989807" y="8095140"/>
            <a:ext cx="2065705" cy="876108"/>
            <a:chOff x="0" y="0"/>
            <a:chExt cx="2527300" cy="10718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978106" y="5906664"/>
            <a:ext cx="4580058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 u="sng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  <a:hlinkClick r:id="rId2" tooltip="https://tydep-eew.com.tw/greenbook/greenbook112/index.html"/>
              </a:rPr>
              <a:t>觀看繪本</a:t>
            </a:r>
          </a:p>
          <a:p>
            <a:pPr algn="ctr">
              <a:lnSpc>
                <a:spcPts val="4620"/>
              </a:lnSpc>
            </a:pPr>
            <a:r>
              <a:rPr lang="en-US" sz="4200" u="sng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  <a:hlinkClick r:id="rId2" tooltip="https://tydep-eew.com.tw/greenbook/greenbook112/index.html"/>
              </a:rPr>
              <a:t>埤塘在跳舞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05195" y="4166846"/>
            <a:ext cx="1239263" cy="12392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24368" y="4166846"/>
            <a:ext cx="1239263" cy="12392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3542" y="4166846"/>
            <a:ext cx="1239263" cy="12392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641036" y="7749519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83171" y="1501285"/>
            <a:ext cx="7721657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spc="-314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1-2-3年級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3971" y="6124554"/>
            <a:ext cx="4580058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3145" y="6124554"/>
            <a:ext cx="4580058" cy="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 b="1">
                <a:solidFill>
                  <a:srgbClr val="393839"/>
                </a:solidFill>
                <a:latin typeface="Bpmf GenSen Rounded Medium"/>
                <a:ea typeface="Bpmf GenSen Rounded Medium"/>
                <a:cs typeface="Bpmf GenSen Rounded Medium"/>
                <a:sym typeface="Bpmf GenSen Rounded Medium"/>
              </a:rPr>
              <a:t>自由創作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5195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4368" y="3948811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43542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  <a:ea typeface="Happy Font TH"/>
                <a:cs typeface="Happy Font TH"/>
                <a:sym typeface="Happy Font TH"/>
              </a:rPr>
              <a:t>3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634798" y="2968872"/>
            <a:ext cx="15146978" cy="3929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329"/>
              </a:lnSpc>
            </a:pPr>
            <a:r>
              <a:rPr lang="en-US" sz="8330" spc="7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①說出繪本中出現在埤塘裡的動物及植物。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03404" y="8346222"/>
            <a:ext cx="8704370" cy="54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6"/>
              </a:lnSpc>
            </a:pPr>
            <a:r>
              <a:rPr lang="en-US" sz="1747" spc="155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動物:青蛙 、紅冠水雞、斑龜 、柴棺龜、黑眶蟾蜍</a:t>
            </a:r>
          </a:p>
          <a:p>
            <a:pPr algn="l">
              <a:lnSpc>
                <a:spcPts val="2166"/>
              </a:lnSpc>
            </a:pPr>
            <a:r>
              <a:rPr lang="en-US" sz="1747" spc="155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植物:水丁香 、田蔥、蘆葦、香蒲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47074" y="234459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1" y="0"/>
                </a:lnTo>
                <a:lnTo>
                  <a:pt x="2906961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702389" y="5250630"/>
            <a:ext cx="4534879" cy="3401159"/>
          </a:xfrm>
          <a:custGeom>
            <a:avLst/>
            <a:gdLst/>
            <a:ahLst/>
            <a:cxnLst/>
            <a:rect l="l" t="t" r="r" b="b"/>
            <a:pathLst>
              <a:path w="4534879" h="3401159">
                <a:moveTo>
                  <a:pt x="0" y="0"/>
                </a:moveTo>
                <a:lnTo>
                  <a:pt x="4534879" y="0"/>
                </a:lnTo>
                <a:lnTo>
                  <a:pt x="4534879" y="3401159"/>
                </a:lnTo>
                <a:lnTo>
                  <a:pt x="0" y="34011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0626" y="5285433"/>
            <a:ext cx="5235293" cy="3417483"/>
          </a:xfrm>
          <a:custGeom>
            <a:avLst/>
            <a:gdLst/>
            <a:ahLst/>
            <a:cxnLst/>
            <a:rect l="l" t="t" r="r" b="b"/>
            <a:pathLst>
              <a:path w="5235293" h="3417483">
                <a:moveTo>
                  <a:pt x="0" y="0"/>
                </a:moveTo>
                <a:lnTo>
                  <a:pt x="5235293" y="0"/>
                </a:lnTo>
                <a:lnTo>
                  <a:pt x="5235293" y="3417483"/>
                </a:lnTo>
                <a:lnTo>
                  <a:pt x="0" y="3417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28157" y="5250630"/>
            <a:ext cx="5253618" cy="3487089"/>
          </a:xfrm>
          <a:custGeom>
            <a:avLst/>
            <a:gdLst/>
            <a:ahLst/>
            <a:cxnLst/>
            <a:rect l="l" t="t" r="r" b="b"/>
            <a:pathLst>
              <a:path w="5253618" h="3487089">
                <a:moveTo>
                  <a:pt x="0" y="0"/>
                </a:moveTo>
                <a:lnTo>
                  <a:pt x="5253618" y="0"/>
                </a:lnTo>
                <a:lnTo>
                  <a:pt x="5253618" y="3487089"/>
                </a:lnTo>
                <a:lnTo>
                  <a:pt x="0" y="34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34798" y="3209609"/>
            <a:ext cx="15146978" cy="113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②猜猜看他們是誰?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34798" y="4455375"/>
            <a:ext cx="14716640" cy="65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5"/>
              </a:lnSpc>
            </a:pPr>
            <a:r>
              <a:rPr lang="en-US" sz="4117" spc="366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動物:青蛙 、紅冠水雞、斑龜 、黑眶蟾蜍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47074" y="234459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1" y="0"/>
                </a:lnTo>
                <a:lnTo>
                  <a:pt x="2906961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公布答案2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79254" y="3542815"/>
            <a:ext cx="15581149" cy="4497093"/>
            <a:chOff x="0" y="0"/>
            <a:chExt cx="20774866" cy="5996123"/>
          </a:xfrm>
        </p:grpSpPr>
        <p:sp>
          <p:nvSpPr>
            <p:cNvPr id="14" name="Freeform 14"/>
            <p:cNvSpPr/>
            <p:nvPr/>
          </p:nvSpPr>
          <p:spPr>
            <a:xfrm>
              <a:off x="7335684" y="1346671"/>
              <a:ext cx="6046505" cy="4534879"/>
            </a:xfrm>
            <a:custGeom>
              <a:avLst/>
              <a:gdLst/>
              <a:ahLst/>
              <a:cxnLst/>
              <a:rect l="l" t="t" r="r" b="b"/>
              <a:pathLst>
                <a:path w="6046505" h="4534879">
                  <a:moveTo>
                    <a:pt x="0" y="0"/>
                  </a:moveTo>
                  <a:lnTo>
                    <a:pt x="6046505" y="0"/>
                  </a:lnTo>
                  <a:lnTo>
                    <a:pt x="6046505" y="4534879"/>
                  </a:lnTo>
                  <a:lnTo>
                    <a:pt x="0" y="453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1393075"/>
              <a:ext cx="6980391" cy="4556644"/>
            </a:xfrm>
            <a:custGeom>
              <a:avLst/>
              <a:gdLst/>
              <a:ahLst/>
              <a:cxnLst/>
              <a:rect l="l" t="t" r="r" b="b"/>
              <a:pathLst>
                <a:path w="6980391" h="4556644">
                  <a:moveTo>
                    <a:pt x="0" y="0"/>
                  </a:moveTo>
                  <a:lnTo>
                    <a:pt x="6980391" y="0"/>
                  </a:lnTo>
                  <a:lnTo>
                    <a:pt x="6980391" y="4556644"/>
                  </a:lnTo>
                  <a:lnTo>
                    <a:pt x="0" y="455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3770041" y="1346671"/>
              <a:ext cx="7004824" cy="4649452"/>
            </a:xfrm>
            <a:custGeom>
              <a:avLst/>
              <a:gdLst/>
              <a:ahLst/>
              <a:cxnLst/>
              <a:rect l="l" t="t" r="r" b="b"/>
              <a:pathLst>
                <a:path w="7004824" h="4649452">
                  <a:moveTo>
                    <a:pt x="0" y="0"/>
                  </a:moveTo>
                  <a:lnTo>
                    <a:pt x="7004825" y="0"/>
                  </a:lnTo>
                  <a:lnTo>
                    <a:pt x="7004825" y="4649452"/>
                  </a:lnTo>
                  <a:lnTo>
                    <a:pt x="0" y="4649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8960512" y="-14272"/>
              <a:ext cx="3261307" cy="121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62"/>
                </a:lnSpc>
              </a:pPr>
              <a:r>
                <a:rPr lang="en-US" sz="5857" spc="521">
                  <a:solidFill>
                    <a:srgbClr val="393839"/>
                  </a:solidFill>
                  <a:latin typeface="Bpmf GenSen Rounded"/>
                  <a:ea typeface="Bpmf GenSen Rounded"/>
                  <a:cs typeface="Bpmf GenSen Rounded"/>
                  <a:sym typeface="Bpmf GenSen Rounded"/>
                </a:rPr>
                <a:t>斑龜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723104" y="112461"/>
              <a:ext cx="5810134" cy="1048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83"/>
                </a:lnSpc>
              </a:pPr>
              <a:r>
                <a:rPr lang="en-US" sz="5067" spc="451">
                  <a:solidFill>
                    <a:srgbClr val="393839"/>
                  </a:solidFill>
                  <a:latin typeface="Bpmf GenSen Rounded"/>
                  <a:ea typeface="Bpmf GenSen Rounded"/>
                  <a:cs typeface="Bpmf GenSen Rounded"/>
                  <a:sym typeface="Bpmf GenSen Rounded"/>
                </a:rPr>
                <a:t>黑眶蟾蜍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0890" y="-28575"/>
              <a:ext cx="6458612" cy="1232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350"/>
                </a:lnSpc>
              </a:pPr>
              <a:r>
                <a:rPr lang="en-US" sz="5927" spc="527">
                  <a:solidFill>
                    <a:srgbClr val="393839"/>
                  </a:solidFill>
                  <a:latin typeface="Bpmf GenSen Rounded"/>
                  <a:ea typeface="Bpmf GenSen Rounded"/>
                  <a:cs typeface="Bpmf GenSen Rounded"/>
                  <a:sym typeface="Bpmf GenSen Rounded"/>
                </a:rPr>
                <a:t>紅冠水雞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47074" y="234459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1" y="0"/>
                </a:lnTo>
                <a:lnTo>
                  <a:pt x="2906961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9275846" y="5431985"/>
            <a:ext cx="3794851" cy="3100828"/>
          </a:xfrm>
          <a:custGeom>
            <a:avLst/>
            <a:gdLst/>
            <a:ahLst/>
            <a:cxnLst/>
            <a:rect l="l" t="t" r="r" b="b"/>
            <a:pathLst>
              <a:path w="3794851" h="3100828">
                <a:moveTo>
                  <a:pt x="0" y="0"/>
                </a:moveTo>
                <a:lnTo>
                  <a:pt x="3794851" y="0"/>
                </a:lnTo>
                <a:lnTo>
                  <a:pt x="3794851" y="3100828"/>
                </a:lnTo>
                <a:lnTo>
                  <a:pt x="0" y="3100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563" r="-1156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9172" y="5448436"/>
            <a:ext cx="3785934" cy="3008594"/>
          </a:xfrm>
          <a:custGeom>
            <a:avLst/>
            <a:gdLst/>
            <a:ahLst/>
            <a:cxnLst/>
            <a:rect l="l" t="t" r="r" b="b"/>
            <a:pathLst>
              <a:path w="3785934" h="3008594">
                <a:moveTo>
                  <a:pt x="0" y="0"/>
                </a:moveTo>
                <a:lnTo>
                  <a:pt x="3785934" y="0"/>
                </a:lnTo>
                <a:lnTo>
                  <a:pt x="3785934" y="3008594"/>
                </a:lnTo>
                <a:lnTo>
                  <a:pt x="0" y="3008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88828" y="5372653"/>
            <a:ext cx="3311727" cy="3160160"/>
          </a:xfrm>
          <a:custGeom>
            <a:avLst/>
            <a:gdLst/>
            <a:ahLst/>
            <a:cxnLst/>
            <a:rect l="l" t="t" r="r" b="b"/>
            <a:pathLst>
              <a:path w="3311727" h="3160160">
                <a:moveTo>
                  <a:pt x="0" y="0"/>
                </a:moveTo>
                <a:lnTo>
                  <a:pt x="3311727" y="0"/>
                </a:lnTo>
                <a:lnTo>
                  <a:pt x="3311727" y="3160160"/>
                </a:lnTo>
                <a:lnTo>
                  <a:pt x="0" y="3160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79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57242" y="5431985"/>
            <a:ext cx="3576469" cy="3100828"/>
          </a:xfrm>
          <a:custGeom>
            <a:avLst/>
            <a:gdLst/>
            <a:ahLst/>
            <a:cxnLst/>
            <a:rect l="l" t="t" r="r" b="b"/>
            <a:pathLst>
              <a:path w="3576469" h="3100828">
                <a:moveTo>
                  <a:pt x="0" y="0"/>
                </a:moveTo>
                <a:lnTo>
                  <a:pt x="3576469" y="0"/>
                </a:lnTo>
                <a:lnTo>
                  <a:pt x="3576469" y="3100828"/>
                </a:lnTo>
                <a:lnTo>
                  <a:pt x="0" y="3100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9167" b="-3461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548481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回答問題3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38151" y="2867631"/>
            <a:ext cx="15146978" cy="113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5"/>
              </a:lnSpc>
            </a:pPr>
            <a:r>
              <a:rPr lang="en-US" sz="7230" spc="643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③猜猜看他們是誰?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69646" y="4173969"/>
            <a:ext cx="13748708" cy="65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5"/>
              </a:lnSpc>
            </a:pPr>
            <a:r>
              <a:rPr lang="en-US" sz="4117" spc="366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植物:水丁香 、田蔥、蘆葦、香蒲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47074" y="234459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1" y="0"/>
                </a:lnTo>
                <a:lnTo>
                  <a:pt x="2906961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u="none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2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824370" y="5143500"/>
            <a:ext cx="4022128" cy="3016596"/>
          </a:xfrm>
          <a:custGeom>
            <a:avLst/>
            <a:gdLst/>
            <a:ahLst/>
            <a:cxnLst/>
            <a:rect l="l" t="t" r="r" b="b"/>
            <a:pathLst>
              <a:path w="4022128" h="3016596">
                <a:moveTo>
                  <a:pt x="0" y="0"/>
                </a:moveTo>
                <a:lnTo>
                  <a:pt x="4022128" y="0"/>
                </a:lnTo>
                <a:lnTo>
                  <a:pt x="4022128" y="3016596"/>
                </a:lnTo>
                <a:lnTo>
                  <a:pt x="0" y="3016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06" r="-650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8163" y="4969329"/>
            <a:ext cx="3620474" cy="2877107"/>
          </a:xfrm>
          <a:custGeom>
            <a:avLst/>
            <a:gdLst/>
            <a:ahLst/>
            <a:cxnLst/>
            <a:rect l="l" t="t" r="r" b="b"/>
            <a:pathLst>
              <a:path w="3620474" h="2877107">
                <a:moveTo>
                  <a:pt x="0" y="0"/>
                </a:moveTo>
                <a:lnTo>
                  <a:pt x="3620474" y="0"/>
                </a:lnTo>
                <a:lnTo>
                  <a:pt x="3620474" y="2877106"/>
                </a:lnTo>
                <a:lnTo>
                  <a:pt x="0" y="2877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54264" y="4847503"/>
            <a:ext cx="3469101" cy="3469101"/>
          </a:xfrm>
          <a:custGeom>
            <a:avLst/>
            <a:gdLst/>
            <a:ahLst/>
            <a:cxnLst/>
            <a:rect l="l" t="t" r="r" b="b"/>
            <a:pathLst>
              <a:path w="3469101" h="3469101">
                <a:moveTo>
                  <a:pt x="0" y="0"/>
                </a:moveTo>
                <a:lnTo>
                  <a:pt x="3469101" y="0"/>
                </a:lnTo>
                <a:lnTo>
                  <a:pt x="3469101" y="3469101"/>
                </a:lnTo>
                <a:lnTo>
                  <a:pt x="0" y="3469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35350" y="4353713"/>
            <a:ext cx="3081253" cy="4108338"/>
          </a:xfrm>
          <a:custGeom>
            <a:avLst/>
            <a:gdLst/>
            <a:ahLst/>
            <a:cxnLst/>
            <a:rect l="l" t="t" r="r" b="b"/>
            <a:pathLst>
              <a:path w="3081253" h="4108338">
                <a:moveTo>
                  <a:pt x="0" y="0"/>
                </a:moveTo>
                <a:lnTo>
                  <a:pt x="3081254" y="0"/>
                </a:lnTo>
                <a:lnTo>
                  <a:pt x="3081254" y="4108338"/>
                </a:lnTo>
                <a:lnTo>
                  <a:pt x="0" y="4108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18163" y="3277551"/>
            <a:ext cx="4086234" cy="1009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0"/>
              </a:lnSpc>
            </a:pPr>
            <a:r>
              <a:rPr lang="en-US" sz="6379" spc="567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水丁香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86015" y="3397343"/>
            <a:ext cx="2805599" cy="101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5"/>
              </a:lnSpc>
            </a:pPr>
            <a:r>
              <a:rPr lang="en-US" sz="6399" spc="569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蘆葦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1536" y="3361447"/>
            <a:ext cx="2785529" cy="108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9"/>
              </a:lnSpc>
            </a:pPr>
            <a:r>
              <a:rPr lang="en-US" sz="6870" spc="61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香蒲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83919" y="1520019"/>
            <a:ext cx="6694473" cy="114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35"/>
              </a:lnSpc>
              <a:spcBef>
                <a:spcPct val="0"/>
              </a:spcBef>
            </a:pPr>
            <a:r>
              <a:rPr lang="en-US" sz="794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公布答案3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83919" y="3202717"/>
            <a:ext cx="2785529" cy="108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19"/>
              </a:lnSpc>
            </a:pPr>
            <a:r>
              <a:rPr lang="en-US" sz="6870" spc="611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田蔥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529" y="854529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close/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close/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651854" y="7203060"/>
            <a:ext cx="2906960" cy="2842681"/>
          </a:xfrm>
          <a:custGeom>
            <a:avLst/>
            <a:gdLst/>
            <a:ahLst/>
            <a:cxnLst/>
            <a:rect l="l" t="t" r="r" b="b"/>
            <a:pathLst>
              <a:path w="2906960" h="2842681">
                <a:moveTo>
                  <a:pt x="0" y="0"/>
                </a:moveTo>
                <a:lnTo>
                  <a:pt x="2906960" y="0"/>
                </a:lnTo>
                <a:lnTo>
                  <a:pt x="2906960" y="2842681"/>
                </a:lnTo>
                <a:lnTo>
                  <a:pt x="0" y="284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16883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634798" y="1655800"/>
            <a:ext cx="2012167" cy="853401"/>
            <a:chOff x="0" y="0"/>
            <a:chExt cx="2527300" cy="1071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396340" y="2862481"/>
            <a:ext cx="15146978" cy="512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9"/>
              </a:lnSpc>
            </a:pPr>
            <a:r>
              <a:rPr lang="en-US" sz="4830" spc="429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①畫一畫:請在埤塘裡，畫出故事裡生活在埤塘的動物或植物。</a:t>
            </a:r>
          </a:p>
          <a:p>
            <a:pPr algn="l">
              <a:lnSpc>
                <a:spcPts val="5989"/>
              </a:lnSpc>
            </a:pPr>
            <a:endParaRPr lang="en-US" sz="4830" spc="429">
              <a:solidFill>
                <a:srgbClr val="393839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  <a:p>
            <a:pPr algn="l">
              <a:lnSpc>
                <a:spcPts val="5989"/>
              </a:lnSpc>
            </a:pPr>
            <a:r>
              <a:rPr lang="en-US" sz="4830" spc="429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②畫出你心目中的未來埤塘，有什麼特別的設計，讓大家喜歡到埤塘活動，能保護埤塘小生物。</a:t>
            </a:r>
          </a:p>
          <a:p>
            <a:pPr algn="l">
              <a:lnSpc>
                <a:spcPts val="4749"/>
              </a:lnSpc>
            </a:pPr>
            <a:endParaRPr lang="en-US" sz="4830" spc="429">
              <a:solidFill>
                <a:srgbClr val="393839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3975843" y="1462869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3839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-228600"/>
              <a:ext cx="1652351" cy="151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10047"/>
                </a:lnSpc>
                <a:spcBef>
                  <a:spcPct val="0"/>
                </a:spcBef>
              </a:pPr>
              <a:r>
                <a:rPr lang="en-US" sz="6399" spc="-223">
                  <a:solidFill>
                    <a:srgbClr val="FFFFFF"/>
                  </a:solidFill>
                  <a:latin typeface="Happy Font TH"/>
                  <a:ea typeface="Happy Font TH"/>
                  <a:cs typeface="Happy Font TH"/>
                  <a:sym typeface="Happy Font TH"/>
                </a:rPr>
                <a:t>3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96340" y="7726510"/>
            <a:ext cx="14908519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393839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(自由參加，有興趣的班級可以到衛生組領取活動紙張，入選可以獲得榮譽卡1張，優選可以獲得榮譽卡2張)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48481" y="1017701"/>
            <a:ext cx="870091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88"/>
              </a:lnSpc>
              <a:spcBef>
                <a:spcPct val="0"/>
              </a:spcBef>
            </a:pPr>
            <a:r>
              <a:rPr lang="en-US" sz="11134" spc="-389" dirty="0" err="1">
                <a:solidFill>
                  <a:srgbClr val="000000"/>
                </a:solidFill>
                <a:latin typeface="Bpmf GenSen Rounded"/>
                <a:ea typeface="Bpmf GenSen Rounded"/>
                <a:cs typeface="Bpmf GenSen Rounded"/>
                <a:sym typeface="Bpmf GenSen Rounded"/>
              </a:rPr>
              <a:t>自由創作</a:t>
            </a:r>
            <a:endParaRPr lang="en-US" sz="11134" spc="-389" dirty="0">
              <a:solidFill>
                <a:srgbClr val="000000"/>
              </a:solidFill>
              <a:latin typeface="Bpmf GenSen Rounded"/>
              <a:ea typeface="Bpmf GenSen Rounded"/>
              <a:cs typeface="Bpmf GenSen Rounded"/>
              <a:sym typeface="Bpmf GenSen Round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247</Words>
  <Application>Microsoft Office PowerPoint</Application>
  <PresentationFormat>自訂</PresentationFormat>
  <Paragraphs>100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Bpmf GenSen Rounded Medium</vt:lpstr>
      <vt:lpstr>Arial</vt:lpstr>
      <vt:lpstr>Bpmf GenSen Rounded</vt:lpstr>
      <vt:lpstr>Calibri</vt:lpstr>
      <vt:lpstr>Happy Font TH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埤塘之旅</dc:title>
  <cp:lastModifiedBy>User</cp:lastModifiedBy>
  <cp:revision>2</cp:revision>
  <dcterms:created xsi:type="dcterms:W3CDTF">2006-08-16T00:00:00Z</dcterms:created>
  <dcterms:modified xsi:type="dcterms:W3CDTF">2024-11-12T01:55:43Z</dcterms:modified>
  <dc:identifier>DAGVrSY2D5g</dc:identifier>
</cp:coreProperties>
</file>