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Bpmf GenSen Rounded Medium" panose="02020500000000000000" charset="-120"/>
      <p:regular r:id="rId25"/>
    </p:embeddedFont>
    <p:embeddedFont>
      <p:font typeface="Bpmf GenSen Rounded" panose="02020500000000000000" charset="-12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Happy Font TH" panose="02020500000000000000" charset="-34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ydep-eew.com.tw/greenbook/greenbook112/index.html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ydep-eew.com.tw/greenbook/greenbook112/index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3011251" y="6097821"/>
            <a:ext cx="12265497" cy="4461575"/>
          </a:xfrm>
          <a:custGeom>
            <a:avLst/>
            <a:gdLst/>
            <a:ahLst/>
            <a:cxnLst/>
            <a:rect l="l" t="t" r="r" b="b"/>
            <a:pathLst>
              <a:path w="12265497" h="4461575">
                <a:moveTo>
                  <a:pt x="0" y="0"/>
                </a:moveTo>
                <a:lnTo>
                  <a:pt x="12265498" y="0"/>
                </a:lnTo>
                <a:lnTo>
                  <a:pt x="12265498" y="4461575"/>
                </a:lnTo>
                <a:lnTo>
                  <a:pt x="0" y="44615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403967">
            <a:off x="1416969" y="5580615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11859" y="3109566"/>
            <a:ext cx="15264283" cy="1585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84"/>
              </a:lnSpc>
            </a:pPr>
            <a:r>
              <a:rPr lang="en-US" sz="13475" spc="-47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埤塘之旅</a:t>
            </a:r>
          </a:p>
        </p:txBody>
      </p:sp>
      <p:sp>
        <p:nvSpPr>
          <p:cNvPr id="8" name="Freeform 8"/>
          <p:cNvSpPr/>
          <p:nvPr/>
        </p:nvSpPr>
        <p:spPr>
          <a:xfrm rot="9671337">
            <a:off x="15230516" y="1708781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3011251" y="6097821"/>
            <a:ext cx="12265497" cy="4461575"/>
          </a:xfrm>
          <a:custGeom>
            <a:avLst/>
            <a:gdLst/>
            <a:ahLst/>
            <a:cxnLst/>
            <a:rect l="l" t="t" r="r" b="b"/>
            <a:pathLst>
              <a:path w="12265497" h="4461575">
                <a:moveTo>
                  <a:pt x="0" y="0"/>
                </a:moveTo>
                <a:lnTo>
                  <a:pt x="12265498" y="0"/>
                </a:lnTo>
                <a:lnTo>
                  <a:pt x="12265498" y="4461575"/>
                </a:lnTo>
                <a:lnTo>
                  <a:pt x="0" y="44615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403967">
            <a:off x="1416969" y="5580615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0162" y="2215364"/>
            <a:ext cx="15125980" cy="3769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17"/>
              </a:lnSpc>
            </a:pPr>
            <a:r>
              <a:rPr lang="en-US" sz="11123" spc="99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讓我們一起</a:t>
            </a:r>
          </a:p>
          <a:p>
            <a:pPr algn="ctr">
              <a:lnSpc>
                <a:spcPts val="15017"/>
              </a:lnSpc>
            </a:pPr>
            <a:r>
              <a:rPr lang="en-US" sz="11123" spc="99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守護埤塘吧!</a:t>
            </a:r>
          </a:p>
        </p:txBody>
      </p:sp>
      <p:sp>
        <p:nvSpPr>
          <p:cNvPr id="8" name="Freeform 8"/>
          <p:cNvSpPr/>
          <p:nvPr/>
        </p:nvSpPr>
        <p:spPr>
          <a:xfrm rot="9671337">
            <a:off x="15230516" y="1708781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33716" y="1510706"/>
            <a:ext cx="2065705" cy="876108"/>
            <a:chOff x="0" y="0"/>
            <a:chExt cx="2527300" cy="10718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11" name="Freeform 11"/>
          <p:cNvSpPr/>
          <p:nvPr/>
        </p:nvSpPr>
        <p:spPr>
          <a:xfrm rot="-1403967">
            <a:off x="1569369" y="5733015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-10800000">
            <a:off x="14989807" y="8095140"/>
            <a:ext cx="2065705" cy="876108"/>
            <a:chOff x="0" y="0"/>
            <a:chExt cx="2527300" cy="10718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978106" y="5906664"/>
            <a:ext cx="4875866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420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觀看繪本</a:t>
            </a:r>
          </a:p>
          <a:p>
            <a:pPr algn="ctr">
              <a:lnSpc>
                <a:spcPts val="4620"/>
              </a:lnSpc>
            </a:pPr>
            <a:r>
              <a:rPr lang="en-US" sz="4200" u="sng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  <a:hlinkClick r:id="rId2" tooltip="https://tydep-eew.com.tw/greenbook/greenbook112/index.html"/>
              </a:rPr>
              <a:t>永遠的明年見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305195" y="4166846"/>
            <a:ext cx="1239263" cy="123926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8524368" y="4166846"/>
            <a:ext cx="1239263" cy="1239263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3743542" y="4166846"/>
            <a:ext cx="1239263" cy="1239263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12" name="Freeform 12"/>
          <p:cNvSpPr/>
          <p:nvPr/>
        </p:nvSpPr>
        <p:spPr>
          <a:xfrm rot="-1403967">
            <a:off x="1333229" y="7275538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9671337">
            <a:off x="15440843" y="1188549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4" y="0"/>
                </a:lnTo>
                <a:lnTo>
                  <a:pt x="1289754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4641036" y="7749519"/>
            <a:ext cx="2012167" cy="853401"/>
            <a:chOff x="0" y="0"/>
            <a:chExt cx="2527300" cy="107188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4544458" y="1300814"/>
            <a:ext cx="8827387" cy="1566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46"/>
              </a:lnSpc>
              <a:spcBef>
                <a:spcPct val="0"/>
              </a:spcBef>
            </a:pPr>
            <a:r>
              <a:rPr lang="en-US" sz="10288" spc="-36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4-5-6年級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3971" y="6124554"/>
            <a:ext cx="4580058" cy="6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20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073145" y="6124554"/>
            <a:ext cx="4580058" cy="6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200" b="1">
                <a:solidFill>
                  <a:srgbClr val="393839"/>
                </a:solidFill>
                <a:latin typeface="Bpmf GenSen Rounded Medium"/>
                <a:ea typeface="Bpmf GenSen Rounded Medium"/>
                <a:cs typeface="Bpmf GenSen Rounded Medium"/>
                <a:sym typeface="Bpmf GenSen Rounded Medium"/>
              </a:rPr>
              <a:t>自由創作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305195" y="4074833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u="none" spc="-223">
                <a:solidFill>
                  <a:srgbClr val="FFF7EE"/>
                </a:solidFill>
                <a:latin typeface="Happy Font TH"/>
                <a:ea typeface="Happy Font TH"/>
                <a:cs typeface="Happy Font TH"/>
                <a:sym typeface="Happy Font TH"/>
              </a:rPr>
              <a:t>1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524368" y="3948811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u="none" spc="-223">
                <a:solidFill>
                  <a:srgbClr val="FFF7EE"/>
                </a:solidFill>
                <a:latin typeface="Happy Font TH"/>
                <a:ea typeface="Happy Font TH"/>
                <a:cs typeface="Happy Font TH"/>
                <a:sym typeface="Happy Font TH"/>
              </a:rPr>
              <a:t>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743542" y="4074833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u="none" spc="-223">
                <a:solidFill>
                  <a:srgbClr val="FFF7EE"/>
                </a:solidFill>
                <a:latin typeface="Happy Font TH"/>
                <a:ea typeface="Happy Font TH"/>
                <a:cs typeface="Happy Font TH"/>
                <a:sym typeface="Happy Font TH"/>
              </a:rPr>
              <a:t>3</a:t>
            </a:r>
          </a:p>
        </p:txBody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10800000">
            <a:off x="1634798" y="1627520"/>
            <a:ext cx="2012167" cy="853401"/>
            <a:chOff x="0" y="0"/>
            <a:chExt cx="2527300" cy="107188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628350" y="5342030"/>
            <a:ext cx="4153426" cy="3451291"/>
          </a:xfrm>
          <a:custGeom>
            <a:avLst/>
            <a:gdLst/>
            <a:ahLst/>
            <a:cxnLst/>
            <a:rect l="l" t="t" r="r" b="b"/>
            <a:pathLst>
              <a:path w="4153426" h="3451291">
                <a:moveTo>
                  <a:pt x="0" y="0"/>
                </a:moveTo>
                <a:lnTo>
                  <a:pt x="4153425" y="0"/>
                </a:lnTo>
                <a:lnTo>
                  <a:pt x="4153425" y="3451291"/>
                </a:lnTo>
                <a:lnTo>
                  <a:pt x="0" y="34512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70511" y="3815370"/>
            <a:ext cx="15146978" cy="261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9"/>
              </a:lnSpc>
            </a:pPr>
            <a:r>
              <a:rPr lang="en-US" sz="8330" spc="7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①說出繪本中的伊諾是哪一種鳥類?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628350" y="5342030"/>
            <a:ext cx="4153426" cy="3451291"/>
          </a:xfrm>
          <a:custGeom>
            <a:avLst/>
            <a:gdLst/>
            <a:ahLst/>
            <a:cxnLst/>
            <a:rect l="l" t="t" r="r" b="b"/>
            <a:pathLst>
              <a:path w="4153426" h="3451291">
                <a:moveTo>
                  <a:pt x="0" y="0"/>
                </a:moveTo>
                <a:lnTo>
                  <a:pt x="4153425" y="0"/>
                </a:lnTo>
                <a:lnTo>
                  <a:pt x="4153425" y="3451291"/>
                </a:lnTo>
                <a:lnTo>
                  <a:pt x="0" y="34512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70511" y="3815370"/>
            <a:ext cx="15146978" cy="261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9"/>
              </a:lnSpc>
            </a:pPr>
            <a:r>
              <a:rPr lang="en-US" sz="8330" spc="7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①說出繪本中的伊諾是哪一種鳥類?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13030" y="7124825"/>
            <a:ext cx="6694473" cy="1148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鳳頭潛鴨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4651854" y="7203060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0" y="0"/>
                </a:lnTo>
                <a:lnTo>
                  <a:pt x="2906960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570511" y="2955656"/>
            <a:ext cx="15146978" cy="453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5"/>
              </a:lnSpc>
            </a:pPr>
            <a:r>
              <a:rPr lang="en-US" sz="7230" spc="643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②水質清澈、有許多茂密的樹木和水草，也是水鳥最喜歡的地方是哪裡?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4651854" y="7203060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0" y="0"/>
                </a:lnTo>
                <a:lnTo>
                  <a:pt x="2906960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570511" y="2955656"/>
            <a:ext cx="15146978" cy="453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5"/>
              </a:lnSpc>
            </a:pPr>
            <a:r>
              <a:rPr lang="en-US" sz="7230" spc="643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②水質清澈、有許多茂密的樹木和水草，也是水鳥最喜歡的地方是哪裡?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548481" y="7260210"/>
            <a:ext cx="6694473" cy="1148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埤塘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767789" y="4969329"/>
            <a:ext cx="6317339" cy="4450644"/>
          </a:xfrm>
          <a:custGeom>
            <a:avLst/>
            <a:gdLst/>
            <a:ahLst/>
            <a:cxnLst/>
            <a:rect l="l" t="t" r="r" b="b"/>
            <a:pathLst>
              <a:path w="6317339" h="4450644">
                <a:moveTo>
                  <a:pt x="0" y="0"/>
                </a:moveTo>
                <a:lnTo>
                  <a:pt x="6317340" y="0"/>
                </a:lnTo>
                <a:lnTo>
                  <a:pt x="6317340" y="4450643"/>
                </a:lnTo>
                <a:lnTo>
                  <a:pt x="0" y="44506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634798" y="4013900"/>
            <a:ext cx="15146978" cy="261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9"/>
              </a:lnSpc>
            </a:pPr>
            <a:r>
              <a:rPr lang="en-US" sz="8330" spc="7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③埤塘之鄉是臺灣的哪個地方?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767789" y="4969329"/>
            <a:ext cx="6317339" cy="4450644"/>
          </a:xfrm>
          <a:custGeom>
            <a:avLst/>
            <a:gdLst/>
            <a:ahLst/>
            <a:cxnLst/>
            <a:rect l="l" t="t" r="r" b="b"/>
            <a:pathLst>
              <a:path w="6317339" h="4450644">
                <a:moveTo>
                  <a:pt x="0" y="0"/>
                </a:moveTo>
                <a:lnTo>
                  <a:pt x="6317340" y="0"/>
                </a:lnTo>
                <a:lnTo>
                  <a:pt x="6317340" y="4450643"/>
                </a:lnTo>
                <a:lnTo>
                  <a:pt x="0" y="44506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634798" y="4013900"/>
            <a:ext cx="15146978" cy="261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9"/>
              </a:lnSpc>
            </a:pPr>
            <a:r>
              <a:rPr lang="en-US" sz="8330" spc="7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③埤塘之鄉是臺灣的哪個地方?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73316" y="6984918"/>
            <a:ext cx="6694473" cy="1148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桃園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3646964" y="6358626"/>
            <a:ext cx="4686993" cy="2626332"/>
          </a:xfrm>
          <a:custGeom>
            <a:avLst/>
            <a:gdLst/>
            <a:ahLst/>
            <a:cxnLst/>
            <a:rect l="l" t="t" r="r" b="b"/>
            <a:pathLst>
              <a:path w="4686993" h="2626332">
                <a:moveTo>
                  <a:pt x="0" y="0"/>
                </a:moveTo>
                <a:lnTo>
                  <a:pt x="4686993" y="0"/>
                </a:lnTo>
                <a:lnTo>
                  <a:pt x="4686993" y="2626332"/>
                </a:lnTo>
                <a:lnTo>
                  <a:pt x="0" y="26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570869" y="6358626"/>
            <a:ext cx="3938133" cy="2824672"/>
          </a:xfrm>
          <a:custGeom>
            <a:avLst/>
            <a:gdLst/>
            <a:ahLst/>
            <a:cxnLst/>
            <a:rect l="l" t="t" r="r" b="b"/>
            <a:pathLst>
              <a:path w="3938133" h="2824672">
                <a:moveTo>
                  <a:pt x="0" y="0"/>
                </a:moveTo>
                <a:lnTo>
                  <a:pt x="3938133" y="0"/>
                </a:lnTo>
                <a:lnTo>
                  <a:pt x="3938133" y="2824673"/>
                </a:lnTo>
                <a:lnTo>
                  <a:pt x="0" y="2824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00637" y="5299601"/>
            <a:ext cx="3146327" cy="3958699"/>
          </a:xfrm>
          <a:custGeom>
            <a:avLst/>
            <a:gdLst/>
            <a:ahLst/>
            <a:cxnLst/>
            <a:rect l="l" t="t" r="r" b="b"/>
            <a:pathLst>
              <a:path w="3146327" h="3958699">
                <a:moveTo>
                  <a:pt x="0" y="0"/>
                </a:moveTo>
                <a:lnTo>
                  <a:pt x="3146327" y="0"/>
                </a:lnTo>
                <a:lnTo>
                  <a:pt x="3146327" y="3958699"/>
                </a:lnTo>
                <a:lnTo>
                  <a:pt x="0" y="3958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509002" y="4408600"/>
            <a:ext cx="2750298" cy="5007270"/>
          </a:xfrm>
          <a:custGeom>
            <a:avLst/>
            <a:gdLst/>
            <a:ahLst/>
            <a:cxnLst/>
            <a:rect l="l" t="t" r="r" b="b"/>
            <a:pathLst>
              <a:path w="2750298" h="5007270">
                <a:moveTo>
                  <a:pt x="0" y="0"/>
                </a:moveTo>
                <a:lnTo>
                  <a:pt x="2750298" y="0"/>
                </a:lnTo>
                <a:lnTo>
                  <a:pt x="2750298" y="5007270"/>
                </a:lnTo>
                <a:lnTo>
                  <a:pt x="0" y="50072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938151" y="3031282"/>
            <a:ext cx="15146978" cy="2268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5"/>
              </a:lnSpc>
            </a:pPr>
            <a:r>
              <a:rPr lang="en-US" sz="7230" spc="643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④繪本中出現的動物還有哪些呢?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7" name="Freeform 17"/>
          <p:cNvSpPr/>
          <p:nvPr/>
        </p:nvSpPr>
        <p:spPr>
          <a:xfrm>
            <a:off x="8536775" y="4408600"/>
            <a:ext cx="4003160" cy="2594493"/>
          </a:xfrm>
          <a:custGeom>
            <a:avLst/>
            <a:gdLst/>
            <a:ahLst/>
            <a:cxnLst/>
            <a:rect l="l" t="t" r="r" b="b"/>
            <a:pathLst>
              <a:path w="4003160" h="2594493">
                <a:moveTo>
                  <a:pt x="0" y="0"/>
                </a:moveTo>
                <a:lnTo>
                  <a:pt x="4003160" y="0"/>
                </a:lnTo>
                <a:lnTo>
                  <a:pt x="4003160" y="2594494"/>
                </a:lnTo>
                <a:lnTo>
                  <a:pt x="0" y="25944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3616870" y="6564572"/>
            <a:ext cx="4496440" cy="2519557"/>
          </a:xfrm>
          <a:custGeom>
            <a:avLst/>
            <a:gdLst/>
            <a:ahLst/>
            <a:cxnLst/>
            <a:rect l="l" t="t" r="r" b="b"/>
            <a:pathLst>
              <a:path w="4496440" h="2519557">
                <a:moveTo>
                  <a:pt x="0" y="0"/>
                </a:moveTo>
                <a:lnTo>
                  <a:pt x="4496439" y="0"/>
                </a:lnTo>
                <a:lnTo>
                  <a:pt x="4496439" y="2519557"/>
                </a:lnTo>
                <a:lnTo>
                  <a:pt x="0" y="25195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951965" y="6223405"/>
            <a:ext cx="3938133" cy="2824672"/>
          </a:xfrm>
          <a:custGeom>
            <a:avLst/>
            <a:gdLst/>
            <a:ahLst/>
            <a:cxnLst/>
            <a:rect l="l" t="t" r="r" b="b"/>
            <a:pathLst>
              <a:path w="3938133" h="2824672">
                <a:moveTo>
                  <a:pt x="0" y="0"/>
                </a:moveTo>
                <a:lnTo>
                  <a:pt x="3938132" y="0"/>
                </a:lnTo>
                <a:lnTo>
                  <a:pt x="3938132" y="2824673"/>
                </a:lnTo>
                <a:lnTo>
                  <a:pt x="0" y="2824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00637" y="5089379"/>
            <a:ext cx="3146327" cy="3958699"/>
          </a:xfrm>
          <a:custGeom>
            <a:avLst/>
            <a:gdLst/>
            <a:ahLst/>
            <a:cxnLst/>
            <a:rect l="l" t="t" r="r" b="b"/>
            <a:pathLst>
              <a:path w="3146327" h="3958699">
                <a:moveTo>
                  <a:pt x="0" y="0"/>
                </a:moveTo>
                <a:lnTo>
                  <a:pt x="3146327" y="0"/>
                </a:lnTo>
                <a:lnTo>
                  <a:pt x="3146327" y="3958699"/>
                </a:lnTo>
                <a:lnTo>
                  <a:pt x="0" y="3958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252047" y="3975586"/>
            <a:ext cx="2805923" cy="5108542"/>
          </a:xfrm>
          <a:custGeom>
            <a:avLst/>
            <a:gdLst/>
            <a:ahLst/>
            <a:cxnLst/>
            <a:rect l="l" t="t" r="r" b="b"/>
            <a:pathLst>
              <a:path w="2805923" h="5108542">
                <a:moveTo>
                  <a:pt x="0" y="0"/>
                </a:moveTo>
                <a:lnTo>
                  <a:pt x="2805923" y="0"/>
                </a:lnTo>
                <a:lnTo>
                  <a:pt x="2805923" y="5108543"/>
                </a:lnTo>
                <a:lnTo>
                  <a:pt x="0" y="51085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731582" y="4609557"/>
            <a:ext cx="4003160" cy="2594493"/>
          </a:xfrm>
          <a:custGeom>
            <a:avLst/>
            <a:gdLst/>
            <a:ahLst/>
            <a:cxnLst/>
            <a:rect l="l" t="t" r="r" b="b"/>
            <a:pathLst>
              <a:path w="4003160" h="2594493">
                <a:moveTo>
                  <a:pt x="0" y="0"/>
                </a:moveTo>
                <a:lnTo>
                  <a:pt x="4003160" y="0"/>
                </a:lnTo>
                <a:lnTo>
                  <a:pt x="4003160" y="2594494"/>
                </a:lnTo>
                <a:lnTo>
                  <a:pt x="0" y="25944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578736" y="2769305"/>
            <a:ext cx="12741684" cy="1609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3"/>
              </a:lnSpc>
            </a:pPr>
            <a:r>
              <a:rPr lang="en-US" sz="5155" spc="458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④繪本中出現的動物還有哪些呢?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8238" y="4754119"/>
            <a:ext cx="2727605" cy="944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18"/>
              </a:lnSpc>
              <a:spcBef>
                <a:spcPct val="0"/>
              </a:spcBef>
            </a:pPr>
            <a:r>
              <a:rPr lang="en-US" sz="6471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夜鷺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555701" y="2700447"/>
            <a:ext cx="2198615" cy="1479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37"/>
              </a:lnSpc>
              <a:spcBef>
                <a:spcPct val="0"/>
              </a:spcBef>
            </a:pPr>
            <a:r>
              <a:rPr lang="en-US" sz="5216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紅尾伯勞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3501" y="4997904"/>
            <a:ext cx="1961416" cy="132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18"/>
              </a:lnSpc>
              <a:spcBef>
                <a:spcPct val="0"/>
              </a:spcBef>
            </a:pPr>
            <a:r>
              <a:rPr lang="en-US" sz="4653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紅面番鴨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242018" y="4038044"/>
            <a:ext cx="2982288" cy="67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18"/>
              </a:lnSpc>
              <a:spcBef>
                <a:spcPct val="0"/>
              </a:spcBef>
            </a:pPr>
            <a:r>
              <a:rPr lang="en-US" sz="4653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小水鴨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46964" y="6526075"/>
            <a:ext cx="2724208" cy="67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18"/>
              </a:lnSpc>
              <a:spcBef>
                <a:spcPct val="0"/>
              </a:spcBef>
            </a:pPr>
            <a:r>
              <a:rPr lang="en-US" sz="4653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綠頭鴨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 rot="-1403967">
            <a:off x="1333229" y="7275538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671337">
            <a:off x="15440843" y="1188549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4" y="0"/>
                </a:lnTo>
                <a:lnTo>
                  <a:pt x="1289754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4641036" y="7749519"/>
            <a:ext cx="2012167" cy="853401"/>
            <a:chOff x="0" y="0"/>
            <a:chExt cx="2527300" cy="10718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927511" y="5915569"/>
            <a:ext cx="5880417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99"/>
              </a:lnSpc>
              <a:spcBef>
                <a:spcPct val="0"/>
              </a:spcBef>
            </a:pPr>
            <a:r>
              <a:rPr lang="en-US" sz="8999" u="sng" spc="-314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  <a:hlinkClick r:id="rId3" action="ppaction://hlinksldjump"/>
              </a:rPr>
              <a:t>1-2-3年級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046909" y="3904237"/>
            <a:ext cx="1239263" cy="1239263"/>
            <a:chOff x="0" y="0"/>
            <a:chExt cx="1652351" cy="1652351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0" y="-46484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7EE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1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136940" y="3904237"/>
            <a:ext cx="1239263" cy="1239263"/>
            <a:chOff x="0" y="0"/>
            <a:chExt cx="1652351" cy="1652351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0" y="-214514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7EE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 rot="-10800000">
            <a:off x="1634798" y="1627520"/>
            <a:ext cx="2012167" cy="853401"/>
            <a:chOff x="0" y="0"/>
            <a:chExt cx="2527300" cy="107188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9940874" y="5915569"/>
            <a:ext cx="5880417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99"/>
              </a:lnSpc>
              <a:spcBef>
                <a:spcPct val="0"/>
              </a:spcBef>
            </a:pPr>
            <a:r>
              <a:rPr lang="en-US" sz="8999" u="sng" spc="-314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  <a:hlinkClick r:id="rId4" action="ppaction://hlinksldjump"/>
              </a:rPr>
              <a:t>4-5-6年級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4651854" y="7203060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0" y="0"/>
                </a:lnTo>
                <a:lnTo>
                  <a:pt x="2906960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634798" y="3799386"/>
            <a:ext cx="15146978" cy="3401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5"/>
              </a:lnSpc>
            </a:pPr>
            <a:r>
              <a:rPr lang="en-US" sz="7230" spc="643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⑤埤塘其實對我們人類生活有許多幫助，說說看埤塘有哪些功能?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4651854" y="7203060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0" y="0"/>
                </a:lnTo>
                <a:lnTo>
                  <a:pt x="2906960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634798" y="3249381"/>
            <a:ext cx="15146978" cy="3401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5"/>
              </a:lnSpc>
            </a:pPr>
            <a:r>
              <a:rPr lang="en-US" sz="7230" spc="643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⑤埤塘其實對我們人類生活有許多幫助，說說看埤塘有哪些功能?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34798" y="6916494"/>
            <a:ext cx="14004287" cy="132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18"/>
              </a:lnSpc>
              <a:spcBef>
                <a:spcPct val="0"/>
              </a:spcBef>
            </a:pPr>
            <a:r>
              <a:rPr lang="en-US" sz="4653">
                <a:solidFill>
                  <a:srgbClr val="F32A34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休閒、自然生態、提供食物、灌溉、蓄洪、調節氣溫、發電...等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396340" y="2862481"/>
            <a:ext cx="15523627" cy="614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en-US" sz="4474" spc="398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①畫一畫:請畫出故事裡生活在埤塘的鳳頭潛鴨或是其他的水鳥，讓美麗的埤塘更豐富。</a:t>
            </a:r>
          </a:p>
          <a:p>
            <a:pPr algn="l">
              <a:lnSpc>
                <a:spcPts val="5548"/>
              </a:lnSpc>
            </a:pPr>
            <a:endParaRPr lang="en-US" sz="4474" spc="398">
              <a:solidFill>
                <a:srgbClr val="393839"/>
              </a:solidFill>
              <a:latin typeface="Bpmf GenSen Rounded"/>
              <a:ea typeface="Bpmf GenSen Rounded"/>
              <a:cs typeface="Bpmf GenSen Rounded"/>
              <a:sym typeface="Bpmf GenSen Rounded"/>
            </a:endParaRPr>
          </a:p>
          <a:p>
            <a:pPr algn="l">
              <a:lnSpc>
                <a:spcPts val="5548"/>
              </a:lnSpc>
            </a:pPr>
            <a:r>
              <a:rPr lang="en-US" sz="4474" spc="398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②畫出你心目中未來埤塘，有什麼特別的設計功能，讓大家喜歡埤塘、保育埤塘生態。</a:t>
            </a:r>
          </a:p>
          <a:p>
            <a:pPr algn="l">
              <a:lnSpc>
                <a:spcPts val="5548"/>
              </a:lnSpc>
            </a:pPr>
            <a:endParaRPr lang="en-US" sz="4474" spc="398">
              <a:solidFill>
                <a:srgbClr val="393839"/>
              </a:solidFill>
              <a:latin typeface="Bpmf GenSen Rounded"/>
              <a:ea typeface="Bpmf GenSen Rounded"/>
              <a:cs typeface="Bpmf GenSen Rounded"/>
              <a:sym typeface="Bpmf GenSen Rounded"/>
            </a:endParaRPr>
          </a:p>
          <a:p>
            <a:pPr algn="l">
              <a:lnSpc>
                <a:spcPts val="4399"/>
              </a:lnSpc>
            </a:pPr>
            <a:endParaRPr lang="en-US" sz="4474" spc="398">
              <a:solidFill>
                <a:srgbClr val="393839"/>
              </a:solidFill>
              <a:latin typeface="Bpmf GenSen Rounded"/>
              <a:ea typeface="Bpmf GenSen Rounded"/>
              <a:cs typeface="Bpmf GenSen Rounded"/>
              <a:sym typeface="Bpmf GenSen Rounde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3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4804202" y="163254"/>
            <a:ext cx="3001315" cy="2985092"/>
          </a:xfrm>
          <a:custGeom>
            <a:avLst/>
            <a:gdLst/>
            <a:ahLst/>
            <a:cxnLst/>
            <a:rect l="l" t="t" r="r" b="b"/>
            <a:pathLst>
              <a:path w="3001315" h="2985092">
                <a:moveTo>
                  <a:pt x="0" y="0"/>
                </a:moveTo>
                <a:lnTo>
                  <a:pt x="3001315" y="0"/>
                </a:lnTo>
                <a:lnTo>
                  <a:pt x="3001315" y="2985091"/>
                </a:lnTo>
                <a:lnTo>
                  <a:pt x="0" y="29850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323" t="-14379" r="-8885" b="-13851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396340" y="7875800"/>
            <a:ext cx="14908519" cy="897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(自由參加，有興趣的班級可以到衛生組領取活動紙張，入選可以獲得榮譽卡1張，優選可以獲得榮譽卡2張)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395420" y="1082226"/>
            <a:ext cx="10529719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588"/>
              </a:lnSpc>
              <a:spcBef>
                <a:spcPct val="0"/>
              </a:spcBef>
            </a:pPr>
            <a:r>
              <a:rPr lang="en-US" sz="11134" spc="-389" dirty="0" err="1">
                <a:solidFill>
                  <a:srgbClr val="000000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自由創作</a:t>
            </a:r>
            <a:endParaRPr lang="en-US" sz="11134" spc="-389" dirty="0">
              <a:solidFill>
                <a:srgbClr val="000000"/>
              </a:solidFill>
              <a:latin typeface="Bpmf GenSen Rounded"/>
              <a:ea typeface="Bpmf GenSen Rounded"/>
              <a:cs typeface="Bpmf GenSen Rounded"/>
              <a:sym typeface="Bpmf GenSen Rounde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3011251" y="6097821"/>
            <a:ext cx="12265497" cy="4461575"/>
          </a:xfrm>
          <a:custGeom>
            <a:avLst/>
            <a:gdLst/>
            <a:ahLst/>
            <a:cxnLst/>
            <a:rect l="l" t="t" r="r" b="b"/>
            <a:pathLst>
              <a:path w="12265497" h="4461575">
                <a:moveTo>
                  <a:pt x="0" y="0"/>
                </a:moveTo>
                <a:lnTo>
                  <a:pt x="12265498" y="0"/>
                </a:lnTo>
                <a:lnTo>
                  <a:pt x="12265498" y="4461575"/>
                </a:lnTo>
                <a:lnTo>
                  <a:pt x="0" y="44615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403967">
            <a:off x="1416969" y="5580615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0162" y="2215364"/>
            <a:ext cx="15125980" cy="3769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17"/>
              </a:lnSpc>
            </a:pPr>
            <a:r>
              <a:rPr lang="en-US" sz="11123" spc="99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讓我們一起</a:t>
            </a:r>
          </a:p>
          <a:p>
            <a:pPr algn="ctr">
              <a:lnSpc>
                <a:spcPts val="15017"/>
              </a:lnSpc>
            </a:pPr>
            <a:r>
              <a:rPr lang="en-US" sz="11123" spc="99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守護埤塘吧!</a:t>
            </a:r>
          </a:p>
        </p:txBody>
      </p:sp>
      <p:sp>
        <p:nvSpPr>
          <p:cNvPr id="8" name="Freeform 8"/>
          <p:cNvSpPr/>
          <p:nvPr/>
        </p:nvSpPr>
        <p:spPr>
          <a:xfrm rot="9671337">
            <a:off x="15230516" y="1708781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33716" y="1510706"/>
            <a:ext cx="2065705" cy="876108"/>
            <a:chOff x="0" y="0"/>
            <a:chExt cx="2527300" cy="10718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11" name="Freeform 11"/>
          <p:cNvSpPr/>
          <p:nvPr/>
        </p:nvSpPr>
        <p:spPr>
          <a:xfrm rot="-1403967">
            <a:off x="1569369" y="5733015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-10800000">
            <a:off x="14989807" y="8095140"/>
            <a:ext cx="2065705" cy="876108"/>
            <a:chOff x="0" y="0"/>
            <a:chExt cx="2527300" cy="10718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978106" y="5906664"/>
            <a:ext cx="4580058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4200" u="sng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  <a:hlinkClick r:id="rId2" tooltip="https://tydep-eew.com.tw/greenbook/greenbook112/index.html"/>
              </a:rPr>
              <a:t>觀看繪本</a:t>
            </a:r>
          </a:p>
          <a:p>
            <a:pPr algn="ctr">
              <a:lnSpc>
                <a:spcPts val="4620"/>
              </a:lnSpc>
            </a:pPr>
            <a:r>
              <a:rPr lang="en-US" sz="4200" u="sng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  <a:hlinkClick r:id="rId2" tooltip="https://tydep-eew.com.tw/greenbook/greenbook112/index.html"/>
              </a:rPr>
              <a:t>埤塘在跳舞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305195" y="4166846"/>
            <a:ext cx="1239263" cy="123926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8524368" y="4166846"/>
            <a:ext cx="1239263" cy="1239263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3743542" y="4166846"/>
            <a:ext cx="1239263" cy="1239263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12" name="Freeform 12"/>
          <p:cNvSpPr/>
          <p:nvPr/>
        </p:nvSpPr>
        <p:spPr>
          <a:xfrm rot="-1403967">
            <a:off x="1333229" y="7275538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9671337">
            <a:off x="15440843" y="1188549"/>
            <a:ext cx="1289753" cy="1800703"/>
          </a:xfrm>
          <a:custGeom>
            <a:avLst/>
            <a:gdLst/>
            <a:ahLst/>
            <a:cxnLst/>
            <a:rect l="l" t="t" r="r" b="b"/>
            <a:pathLst>
              <a:path w="1289753" h="1800703">
                <a:moveTo>
                  <a:pt x="0" y="0"/>
                </a:moveTo>
                <a:lnTo>
                  <a:pt x="1289754" y="0"/>
                </a:lnTo>
                <a:lnTo>
                  <a:pt x="1289754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4641036" y="7749519"/>
            <a:ext cx="2012167" cy="853401"/>
            <a:chOff x="0" y="0"/>
            <a:chExt cx="2527300" cy="107188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5283171" y="1501285"/>
            <a:ext cx="7721657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99"/>
              </a:lnSpc>
              <a:spcBef>
                <a:spcPct val="0"/>
              </a:spcBef>
            </a:pPr>
            <a:r>
              <a:rPr lang="en-US" sz="8999" spc="-314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1-2-3年級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3971" y="6124554"/>
            <a:ext cx="4580058" cy="6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20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073145" y="6124554"/>
            <a:ext cx="4580058" cy="6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200" b="1">
                <a:solidFill>
                  <a:srgbClr val="393839"/>
                </a:solidFill>
                <a:latin typeface="Bpmf GenSen Rounded Medium"/>
                <a:ea typeface="Bpmf GenSen Rounded Medium"/>
                <a:cs typeface="Bpmf GenSen Rounded Medium"/>
                <a:sym typeface="Bpmf GenSen Rounded Medium"/>
              </a:rPr>
              <a:t>自由創作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305195" y="4074833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u="none" spc="-223">
                <a:solidFill>
                  <a:srgbClr val="FFF7EE"/>
                </a:solidFill>
                <a:latin typeface="Happy Font TH"/>
                <a:ea typeface="Happy Font TH"/>
                <a:cs typeface="Happy Font TH"/>
                <a:sym typeface="Happy Font TH"/>
              </a:rPr>
              <a:t>1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524368" y="3948811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u="none" spc="-223">
                <a:solidFill>
                  <a:srgbClr val="FFF7EE"/>
                </a:solidFill>
                <a:latin typeface="Happy Font TH"/>
                <a:ea typeface="Happy Font TH"/>
                <a:cs typeface="Happy Font TH"/>
                <a:sym typeface="Happy Font TH"/>
              </a:rPr>
              <a:t>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743542" y="4074833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u="none" spc="-223">
                <a:solidFill>
                  <a:srgbClr val="FFF7EE"/>
                </a:solidFill>
                <a:latin typeface="Happy Font TH"/>
                <a:ea typeface="Happy Font TH"/>
                <a:cs typeface="Happy Font TH"/>
                <a:sym typeface="Happy Font TH"/>
              </a:rPr>
              <a:t>3</a:t>
            </a:r>
          </a:p>
        </p:txBody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10800000">
            <a:off x="1634798" y="1627520"/>
            <a:ext cx="2012167" cy="853401"/>
            <a:chOff x="0" y="0"/>
            <a:chExt cx="2527300" cy="107188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4651854" y="7203060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0" y="0"/>
                </a:lnTo>
                <a:lnTo>
                  <a:pt x="2906960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634798" y="2968872"/>
            <a:ext cx="15146978" cy="3929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9"/>
              </a:lnSpc>
            </a:pPr>
            <a:r>
              <a:rPr lang="en-US" sz="8330" spc="7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①說出繪本中出現在埤塘裡的動物及植物。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03404" y="8346222"/>
            <a:ext cx="8704370" cy="546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6"/>
              </a:lnSpc>
            </a:pPr>
            <a:r>
              <a:rPr lang="en-US" sz="1747" spc="155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動物:青蛙 、紅冠水雞、斑龜 、柴棺龜、黑眶蟾蜍</a:t>
            </a:r>
          </a:p>
          <a:p>
            <a:pPr algn="l">
              <a:lnSpc>
                <a:spcPts val="2166"/>
              </a:lnSpc>
            </a:pPr>
            <a:r>
              <a:rPr lang="en-US" sz="1747" spc="155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植物:水丁香 、田蔥、蘆葦、香蒲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5147074" y="234459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1" y="0"/>
                </a:lnTo>
                <a:lnTo>
                  <a:pt x="2906961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6702389" y="5250630"/>
            <a:ext cx="4534879" cy="3401159"/>
          </a:xfrm>
          <a:custGeom>
            <a:avLst/>
            <a:gdLst/>
            <a:ahLst/>
            <a:cxnLst/>
            <a:rect l="l" t="t" r="r" b="b"/>
            <a:pathLst>
              <a:path w="4534879" h="3401159">
                <a:moveTo>
                  <a:pt x="0" y="0"/>
                </a:moveTo>
                <a:lnTo>
                  <a:pt x="4534879" y="0"/>
                </a:lnTo>
                <a:lnTo>
                  <a:pt x="4534879" y="3401159"/>
                </a:lnTo>
                <a:lnTo>
                  <a:pt x="0" y="3401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00626" y="5285433"/>
            <a:ext cx="5235293" cy="3417483"/>
          </a:xfrm>
          <a:custGeom>
            <a:avLst/>
            <a:gdLst/>
            <a:ahLst/>
            <a:cxnLst/>
            <a:rect l="l" t="t" r="r" b="b"/>
            <a:pathLst>
              <a:path w="5235293" h="3417483">
                <a:moveTo>
                  <a:pt x="0" y="0"/>
                </a:moveTo>
                <a:lnTo>
                  <a:pt x="5235293" y="0"/>
                </a:lnTo>
                <a:lnTo>
                  <a:pt x="5235293" y="3417483"/>
                </a:lnTo>
                <a:lnTo>
                  <a:pt x="0" y="34174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528157" y="5250630"/>
            <a:ext cx="5253618" cy="3487089"/>
          </a:xfrm>
          <a:custGeom>
            <a:avLst/>
            <a:gdLst/>
            <a:ahLst/>
            <a:cxnLst/>
            <a:rect l="l" t="t" r="r" b="b"/>
            <a:pathLst>
              <a:path w="5253618" h="3487089">
                <a:moveTo>
                  <a:pt x="0" y="0"/>
                </a:moveTo>
                <a:lnTo>
                  <a:pt x="5253618" y="0"/>
                </a:lnTo>
                <a:lnTo>
                  <a:pt x="5253618" y="3487089"/>
                </a:lnTo>
                <a:lnTo>
                  <a:pt x="0" y="34870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634798" y="3209609"/>
            <a:ext cx="15146978" cy="1134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5"/>
              </a:lnSpc>
            </a:pPr>
            <a:r>
              <a:rPr lang="en-US" sz="7230" spc="643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②猜猜看他們是誰?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34798" y="4455375"/>
            <a:ext cx="14716640" cy="655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05"/>
              </a:lnSpc>
            </a:pPr>
            <a:r>
              <a:rPr lang="en-US" sz="4117" spc="366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動物:青蛙 、紅冠水雞、斑龜 、黑眶蟾蜍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5147074" y="234459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1" y="0"/>
                </a:lnTo>
                <a:lnTo>
                  <a:pt x="2906961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公布答案2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179254" y="3542815"/>
            <a:ext cx="15581149" cy="4497093"/>
            <a:chOff x="0" y="0"/>
            <a:chExt cx="20774866" cy="5996123"/>
          </a:xfrm>
        </p:grpSpPr>
        <p:sp>
          <p:nvSpPr>
            <p:cNvPr id="14" name="Freeform 14"/>
            <p:cNvSpPr/>
            <p:nvPr/>
          </p:nvSpPr>
          <p:spPr>
            <a:xfrm>
              <a:off x="7335684" y="1346671"/>
              <a:ext cx="6046505" cy="4534879"/>
            </a:xfrm>
            <a:custGeom>
              <a:avLst/>
              <a:gdLst/>
              <a:ahLst/>
              <a:cxnLst/>
              <a:rect l="l" t="t" r="r" b="b"/>
              <a:pathLst>
                <a:path w="6046505" h="4534879">
                  <a:moveTo>
                    <a:pt x="0" y="0"/>
                  </a:moveTo>
                  <a:lnTo>
                    <a:pt x="6046505" y="0"/>
                  </a:lnTo>
                  <a:lnTo>
                    <a:pt x="6046505" y="4534879"/>
                  </a:lnTo>
                  <a:lnTo>
                    <a:pt x="0" y="4534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1393075"/>
              <a:ext cx="6980391" cy="4556644"/>
            </a:xfrm>
            <a:custGeom>
              <a:avLst/>
              <a:gdLst/>
              <a:ahLst/>
              <a:cxnLst/>
              <a:rect l="l" t="t" r="r" b="b"/>
              <a:pathLst>
                <a:path w="6980391" h="4556644">
                  <a:moveTo>
                    <a:pt x="0" y="0"/>
                  </a:moveTo>
                  <a:lnTo>
                    <a:pt x="6980391" y="0"/>
                  </a:lnTo>
                  <a:lnTo>
                    <a:pt x="6980391" y="4556644"/>
                  </a:lnTo>
                  <a:lnTo>
                    <a:pt x="0" y="4556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3770041" y="1346671"/>
              <a:ext cx="7004824" cy="4649452"/>
            </a:xfrm>
            <a:custGeom>
              <a:avLst/>
              <a:gdLst/>
              <a:ahLst/>
              <a:cxnLst/>
              <a:rect l="l" t="t" r="r" b="b"/>
              <a:pathLst>
                <a:path w="7004824" h="4649452">
                  <a:moveTo>
                    <a:pt x="0" y="0"/>
                  </a:moveTo>
                  <a:lnTo>
                    <a:pt x="7004825" y="0"/>
                  </a:lnTo>
                  <a:lnTo>
                    <a:pt x="7004825" y="4649452"/>
                  </a:lnTo>
                  <a:lnTo>
                    <a:pt x="0" y="4649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8960512" y="-14272"/>
              <a:ext cx="3261307" cy="12181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62"/>
                </a:lnSpc>
              </a:pPr>
              <a:r>
                <a:rPr lang="en-US" sz="5857" spc="521">
                  <a:solidFill>
                    <a:srgbClr val="393839"/>
                  </a:solidFill>
                  <a:latin typeface="Bpmf GenSen Rounded"/>
                  <a:ea typeface="Bpmf GenSen Rounded"/>
                  <a:cs typeface="Bpmf GenSen Rounded"/>
                  <a:sym typeface="Bpmf GenSen Rounded"/>
                </a:rPr>
                <a:t>斑龜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4723104" y="112461"/>
              <a:ext cx="5810134" cy="1048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283"/>
                </a:lnSpc>
              </a:pPr>
              <a:r>
                <a:rPr lang="en-US" sz="5067" spc="451">
                  <a:solidFill>
                    <a:srgbClr val="393839"/>
                  </a:solidFill>
                  <a:latin typeface="Bpmf GenSen Rounded"/>
                  <a:ea typeface="Bpmf GenSen Rounded"/>
                  <a:cs typeface="Bpmf GenSen Rounded"/>
                  <a:sym typeface="Bpmf GenSen Rounded"/>
                </a:rPr>
                <a:t>黑眶蟾蜍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60890" y="-28575"/>
              <a:ext cx="6458612" cy="12324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350"/>
                </a:lnSpc>
              </a:pPr>
              <a:r>
                <a:rPr lang="en-US" sz="5927" spc="527">
                  <a:solidFill>
                    <a:srgbClr val="393839"/>
                  </a:solidFill>
                  <a:latin typeface="Bpmf GenSen Rounded"/>
                  <a:ea typeface="Bpmf GenSen Rounded"/>
                  <a:cs typeface="Bpmf GenSen Rounded"/>
                  <a:sym typeface="Bpmf GenSen Rounded"/>
                </a:rPr>
                <a:t>紅冠水雞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5147074" y="234459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1" y="0"/>
                </a:lnTo>
                <a:lnTo>
                  <a:pt x="2906961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9275846" y="5431985"/>
            <a:ext cx="3794851" cy="3100828"/>
          </a:xfrm>
          <a:custGeom>
            <a:avLst/>
            <a:gdLst/>
            <a:ahLst/>
            <a:cxnLst/>
            <a:rect l="l" t="t" r="r" b="b"/>
            <a:pathLst>
              <a:path w="3794851" h="3100828">
                <a:moveTo>
                  <a:pt x="0" y="0"/>
                </a:moveTo>
                <a:lnTo>
                  <a:pt x="3794851" y="0"/>
                </a:lnTo>
                <a:lnTo>
                  <a:pt x="3794851" y="3100828"/>
                </a:lnTo>
                <a:lnTo>
                  <a:pt x="0" y="3100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563" r="-1156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29172" y="5448436"/>
            <a:ext cx="3785934" cy="3008594"/>
          </a:xfrm>
          <a:custGeom>
            <a:avLst/>
            <a:gdLst/>
            <a:ahLst/>
            <a:cxnLst/>
            <a:rect l="l" t="t" r="r" b="b"/>
            <a:pathLst>
              <a:path w="3785934" h="3008594">
                <a:moveTo>
                  <a:pt x="0" y="0"/>
                </a:moveTo>
                <a:lnTo>
                  <a:pt x="3785934" y="0"/>
                </a:lnTo>
                <a:lnTo>
                  <a:pt x="3785934" y="3008594"/>
                </a:lnTo>
                <a:lnTo>
                  <a:pt x="0" y="30085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288828" y="5372653"/>
            <a:ext cx="3311727" cy="3160160"/>
          </a:xfrm>
          <a:custGeom>
            <a:avLst/>
            <a:gdLst/>
            <a:ahLst/>
            <a:cxnLst/>
            <a:rect l="l" t="t" r="r" b="b"/>
            <a:pathLst>
              <a:path w="3311727" h="3160160">
                <a:moveTo>
                  <a:pt x="0" y="0"/>
                </a:moveTo>
                <a:lnTo>
                  <a:pt x="3311727" y="0"/>
                </a:lnTo>
                <a:lnTo>
                  <a:pt x="3311727" y="3160160"/>
                </a:lnTo>
                <a:lnTo>
                  <a:pt x="0" y="31601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479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457242" y="5431985"/>
            <a:ext cx="3576469" cy="3100828"/>
          </a:xfrm>
          <a:custGeom>
            <a:avLst/>
            <a:gdLst/>
            <a:ahLst/>
            <a:cxnLst/>
            <a:rect l="l" t="t" r="r" b="b"/>
            <a:pathLst>
              <a:path w="3576469" h="3100828">
                <a:moveTo>
                  <a:pt x="0" y="0"/>
                </a:moveTo>
                <a:lnTo>
                  <a:pt x="3576469" y="0"/>
                </a:lnTo>
                <a:lnTo>
                  <a:pt x="3576469" y="3100828"/>
                </a:lnTo>
                <a:lnTo>
                  <a:pt x="0" y="31008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9167" b="-34617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548481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回答問題3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38151" y="2867631"/>
            <a:ext cx="15146978" cy="1134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5"/>
              </a:lnSpc>
            </a:pPr>
            <a:r>
              <a:rPr lang="en-US" sz="7230" spc="643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③猜猜看他們是誰?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69646" y="4173969"/>
            <a:ext cx="13748708" cy="655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05"/>
              </a:lnSpc>
            </a:pPr>
            <a:r>
              <a:rPr lang="en-US" sz="4117" spc="366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植物:水丁香 、田蔥、蘆葦、香蒲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5147074" y="234459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1" y="0"/>
                </a:lnTo>
                <a:lnTo>
                  <a:pt x="2906961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u="none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2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8824370" y="5143500"/>
            <a:ext cx="4022128" cy="3016596"/>
          </a:xfrm>
          <a:custGeom>
            <a:avLst/>
            <a:gdLst/>
            <a:ahLst/>
            <a:cxnLst/>
            <a:rect l="l" t="t" r="r" b="b"/>
            <a:pathLst>
              <a:path w="4022128" h="3016596">
                <a:moveTo>
                  <a:pt x="0" y="0"/>
                </a:moveTo>
                <a:lnTo>
                  <a:pt x="4022128" y="0"/>
                </a:lnTo>
                <a:lnTo>
                  <a:pt x="4022128" y="3016596"/>
                </a:lnTo>
                <a:lnTo>
                  <a:pt x="0" y="30165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506" r="-6506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18163" y="4969329"/>
            <a:ext cx="3620474" cy="2877107"/>
          </a:xfrm>
          <a:custGeom>
            <a:avLst/>
            <a:gdLst/>
            <a:ahLst/>
            <a:cxnLst/>
            <a:rect l="l" t="t" r="r" b="b"/>
            <a:pathLst>
              <a:path w="3620474" h="2877107">
                <a:moveTo>
                  <a:pt x="0" y="0"/>
                </a:moveTo>
                <a:lnTo>
                  <a:pt x="3620474" y="0"/>
                </a:lnTo>
                <a:lnTo>
                  <a:pt x="3620474" y="2877106"/>
                </a:lnTo>
                <a:lnTo>
                  <a:pt x="0" y="28771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154264" y="4847503"/>
            <a:ext cx="3469101" cy="3469101"/>
          </a:xfrm>
          <a:custGeom>
            <a:avLst/>
            <a:gdLst/>
            <a:ahLst/>
            <a:cxnLst/>
            <a:rect l="l" t="t" r="r" b="b"/>
            <a:pathLst>
              <a:path w="3469101" h="3469101">
                <a:moveTo>
                  <a:pt x="0" y="0"/>
                </a:moveTo>
                <a:lnTo>
                  <a:pt x="3469101" y="0"/>
                </a:lnTo>
                <a:lnTo>
                  <a:pt x="3469101" y="3469101"/>
                </a:lnTo>
                <a:lnTo>
                  <a:pt x="0" y="34691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435350" y="4353713"/>
            <a:ext cx="3081253" cy="4108338"/>
          </a:xfrm>
          <a:custGeom>
            <a:avLst/>
            <a:gdLst/>
            <a:ahLst/>
            <a:cxnLst/>
            <a:rect l="l" t="t" r="r" b="b"/>
            <a:pathLst>
              <a:path w="3081253" h="4108338">
                <a:moveTo>
                  <a:pt x="0" y="0"/>
                </a:moveTo>
                <a:lnTo>
                  <a:pt x="3081254" y="0"/>
                </a:lnTo>
                <a:lnTo>
                  <a:pt x="3081254" y="4108338"/>
                </a:lnTo>
                <a:lnTo>
                  <a:pt x="0" y="41083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418163" y="3277551"/>
            <a:ext cx="4086234" cy="1009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10"/>
              </a:lnSpc>
            </a:pPr>
            <a:r>
              <a:rPr lang="en-US" sz="6379" spc="567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水丁香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486015" y="3397343"/>
            <a:ext cx="2805599" cy="101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35"/>
              </a:lnSpc>
            </a:pPr>
            <a:r>
              <a:rPr lang="en-US" sz="6399" spc="569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蘆葦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531536" y="3361447"/>
            <a:ext cx="2785529" cy="108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9"/>
              </a:lnSpc>
            </a:pPr>
            <a:r>
              <a:rPr lang="en-US" sz="6870" spc="61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香蒲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83919" y="1520019"/>
            <a:ext cx="6694473" cy="114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5"/>
              </a:lnSpc>
              <a:spcBef>
                <a:spcPct val="0"/>
              </a:spcBef>
            </a:pPr>
            <a:r>
              <a:rPr lang="en-US" sz="794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公布答案3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783919" y="3202717"/>
            <a:ext cx="2785529" cy="108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9"/>
              </a:lnSpc>
            </a:pPr>
            <a:r>
              <a:rPr lang="en-US" sz="6870" spc="611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田蔥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4529" y="854529"/>
            <a:ext cx="16230600" cy="8229600"/>
            <a:chOff x="0" y="0"/>
            <a:chExt cx="9182669" cy="465600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9159808" cy="4628061"/>
            </a:xfrm>
            <a:custGeom>
              <a:avLst/>
              <a:gdLst/>
              <a:ahLst/>
              <a:cxnLst/>
              <a:rect l="l" t="t" r="r" b="b"/>
              <a:pathLst>
                <a:path w="9159808" h="4628061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9189018" cy="4654731"/>
            </a:xfrm>
            <a:custGeom>
              <a:avLst/>
              <a:gdLst/>
              <a:ahLst/>
              <a:cxnLst/>
              <a:rect l="l" t="t" r="r" b="b"/>
              <a:pathLst>
                <a:path w="9189018" h="4654731">
                  <a:moveTo>
                    <a:pt x="9154728" y="21590"/>
                  </a:moveTo>
                  <a:cubicBezTo>
                    <a:pt x="9155999" y="34290"/>
                    <a:pt x="9155999" y="44450"/>
                    <a:pt x="9157268" y="54610"/>
                  </a:cubicBezTo>
                  <a:cubicBezTo>
                    <a:pt x="9159808" y="134414"/>
                    <a:pt x="9161078" y="235894"/>
                    <a:pt x="9163618" y="333749"/>
                  </a:cubicBezTo>
                  <a:cubicBezTo>
                    <a:pt x="9163618" y="475097"/>
                    <a:pt x="9176318" y="3262175"/>
                    <a:pt x="9182668" y="3403522"/>
                  </a:cubicBezTo>
                  <a:cubicBezTo>
                    <a:pt x="9189018" y="3617356"/>
                    <a:pt x="9185208" y="3834813"/>
                    <a:pt x="9185208" y="4048646"/>
                  </a:cubicBezTo>
                  <a:cubicBezTo>
                    <a:pt x="9185208" y="4237109"/>
                    <a:pt x="9186478" y="4411075"/>
                    <a:pt x="9187749" y="4593771"/>
                  </a:cubicBezTo>
                  <a:cubicBezTo>
                    <a:pt x="9187749" y="4615361"/>
                    <a:pt x="9187749" y="4629331"/>
                    <a:pt x="9187749" y="4653461"/>
                  </a:cubicBezTo>
                  <a:cubicBezTo>
                    <a:pt x="9164889" y="4653461"/>
                    <a:pt x="9144568" y="4654731"/>
                    <a:pt x="9100005" y="4653461"/>
                  </a:cubicBezTo>
                  <a:cubicBezTo>
                    <a:pt x="8632151" y="4648381"/>
                    <a:pt x="8157100" y="4654731"/>
                    <a:pt x="7689246" y="4649651"/>
                  </a:cubicBezTo>
                  <a:cubicBezTo>
                    <a:pt x="7408534" y="4645841"/>
                    <a:pt x="7135020" y="4648381"/>
                    <a:pt x="6854307" y="4645841"/>
                  </a:cubicBezTo>
                  <a:cubicBezTo>
                    <a:pt x="6724748" y="4644571"/>
                    <a:pt x="6595189" y="4643301"/>
                    <a:pt x="6465629" y="4642031"/>
                  </a:cubicBezTo>
                  <a:cubicBezTo>
                    <a:pt x="6386454" y="4642031"/>
                    <a:pt x="6314477" y="4643301"/>
                    <a:pt x="6235301" y="4643301"/>
                  </a:cubicBezTo>
                  <a:cubicBezTo>
                    <a:pt x="6033764" y="4642031"/>
                    <a:pt x="5479537" y="4643301"/>
                    <a:pt x="5278001" y="4642031"/>
                  </a:cubicBezTo>
                  <a:cubicBezTo>
                    <a:pt x="5134046" y="4640761"/>
                    <a:pt x="2254947" y="4649651"/>
                    <a:pt x="2110992" y="4648381"/>
                  </a:cubicBezTo>
                  <a:cubicBezTo>
                    <a:pt x="2075003" y="4648381"/>
                    <a:pt x="2031817" y="4649651"/>
                    <a:pt x="1995828" y="4649651"/>
                  </a:cubicBezTo>
                  <a:cubicBezTo>
                    <a:pt x="1909455" y="4649651"/>
                    <a:pt x="1830280" y="4650921"/>
                    <a:pt x="1743907" y="4650921"/>
                  </a:cubicBezTo>
                  <a:cubicBezTo>
                    <a:pt x="1527975" y="4650921"/>
                    <a:pt x="1319240" y="4649651"/>
                    <a:pt x="1103308" y="4648381"/>
                  </a:cubicBezTo>
                  <a:cubicBezTo>
                    <a:pt x="973748" y="4647111"/>
                    <a:pt x="844189" y="4645841"/>
                    <a:pt x="721827" y="4644571"/>
                  </a:cubicBezTo>
                  <a:cubicBezTo>
                    <a:pt x="491499" y="4643301"/>
                    <a:pt x="261171" y="4642031"/>
                    <a:pt x="48260" y="4642031"/>
                  </a:cubicBezTo>
                  <a:cubicBezTo>
                    <a:pt x="38100" y="4642031"/>
                    <a:pt x="29210" y="4642031"/>
                    <a:pt x="19050" y="4640761"/>
                  </a:cubicBezTo>
                  <a:cubicBezTo>
                    <a:pt x="10160" y="4639491"/>
                    <a:pt x="5080" y="4633141"/>
                    <a:pt x="7620" y="4624251"/>
                  </a:cubicBezTo>
                  <a:cubicBezTo>
                    <a:pt x="16510" y="4592289"/>
                    <a:pt x="12700" y="4501682"/>
                    <a:pt x="11430" y="4407450"/>
                  </a:cubicBezTo>
                  <a:cubicBezTo>
                    <a:pt x="10160" y="4215363"/>
                    <a:pt x="6350" y="4026900"/>
                    <a:pt x="7620" y="3834813"/>
                  </a:cubicBezTo>
                  <a:cubicBezTo>
                    <a:pt x="5080" y="3595610"/>
                    <a:pt x="0" y="634565"/>
                    <a:pt x="7620" y="391738"/>
                  </a:cubicBezTo>
                  <a:cubicBezTo>
                    <a:pt x="8890" y="344622"/>
                    <a:pt x="7620" y="293882"/>
                    <a:pt x="8890" y="246766"/>
                  </a:cubicBezTo>
                  <a:cubicBezTo>
                    <a:pt x="10160" y="170656"/>
                    <a:pt x="12700" y="8729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228" y="30480"/>
                    <a:pt x="196392" y="29210"/>
                  </a:cubicBezTo>
                  <a:cubicBezTo>
                    <a:pt x="390731" y="25400"/>
                    <a:pt x="585070" y="22860"/>
                    <a:pt x="786607" y="20320"/>
                  </a:cubicBezTo>
                  <a:cubicBezTo>
                    <a:pt x="923364" y="17780"/>
                    <a:pt x="1060121" y="16510"/>
                    <a:pt x="1189681" y="13970"/>
                  </a:cubicBezTo>
                  <a:cubicBezTo>
                    <a:pt x="1319240" y="11430"/>
                    <a:pt x="1455997" y="8890"/>
                    <a:pt x="1585557" y="8890"/>
                  </a:cubicBezTo>
                  <a:cubicBezTo>
                    <a:pt x="1729512" y="7620"/>
                    <a:pt x="1873467" y="10160"/>
                    <a:pt x="2017422" y="8890"/>
                  </a:cubicBezTo>
                  <a:cubicBezTo>
                    <a:pt x="2197365" y="8890"/>
                    <a:pt x="5457945" y="6350"/>
                    <a:pt x="5637888" y="5080"/>
                  </a:cubicBezTo>
                  <a:cubicBezTo>
                    <a:pt x="5810634" y="3810"/>
                    <a:pt x="5983380" y="2540"/>
                    <a:pt x="6163324" y="2540"/>
                  </a:cubicBezTo>
                  <a:cubicBezTo>
                    <a:pt x="6458432" y="1270"/>
                    <a:pt x="6746342" y="0"/>
                    <a:pt x="7041449" y="0"/>
                  </a:cubicBezTo>
                  <a:cubicBezTo>
                    <a:pt x="7163811" y="0"/>
                    <a:pt x="7293370" y="2540"/>
                    <a:pt x="7415732" y="2540"/>
                  </a:cubicBezTo>
                  <a:cubicBezTo>
                    <a:pt x="7754026" y="3810"/>
                    <a:pt x="8099517" y="5080"/>
                    <a:pt x="8437812" y="7620"/>
                  </a:cubicBezTo>
                  <a:cubicBezTo>
                    <a:pt x="8617756" y="8890"/>
                    <a:pt x="8797700" y="12700"/>
                    <a:pt x="8977643" y="16510"/>
                  </a:cubicBezTo>
                  <a:cubicBezTo>
                    <a:pt x="9020829" y="16510"/>
                    <a:pt x="9064017" y="16510"/>
                    <a:pt x="9100005" y="16510"/>
                  </a:cubicBezTo>
                  <a:cubicBezTo>
                    <a:pt x="9135678" y="17780"/>
                    <a:pt x="9144568" y="20320"/>
                    <a:pt x="9154728" y="21590"/>
                  </a:cubicBezTo>
                  <a:close/>
                  <a:moveTo>
                    <a:pt x="9164889" y="4636951"/>
                  </a:moveTo>
                  <a:cubicBezTo>
                    <a:pt x="9166158" y="4620441"/>
                    <a:pt x="9167428" y="4607741"/>
                    <a:pt x="9167428" y="4595041"/>
                  </a:cubicBezTo>
                  <a:cubicBezTo>
                    <a:pt x="9166158" y="4392954"/>
                    <a:pt x="9164889" y="4200866"/>
                    <a:pt x="9164889" y="3994282"/>
                  </a:cubicBezTo>
                  <a:cubicBezTo>
                    <a:pt x="9164889" y="3900050"/>
                    <a:pt x="9167428" y="3805818"/>
                    <a:pt x="9166158" y="3711587"/>
                  </a:cubicBezTo>
                  <a:cubicBezTo>
                    <a:pt x="9166158" y="3624604"/>
                    <a:pt x="9164889" y="3533997"/>
                    <a:pt x="9163618" y="3447014"/>
                  </a:cubicBezTo>
                  <a:cubicBezTo>
                    <a:pt x="9158539" y="3312915"/>
                    <a:pt x="9147108" y="536710"/>
                    <a:pt x="9147108" y="402611"/>
                  </a:cubicBezTo>
                  <a:cubicBezTo>
                    <a:pt x="9144568" y="290258"/>
                    <a:pt x="9142028" y="174281"/>
                    <a:pt x="9139489" y="63500"/>
                  </a:cubicBezTo>
                  <a:cubicBezTo>
                    <a:pt x="9138218" y="44450"/>
                    <a:pt x="9136949" y="43180"/>
                    <a:pt x="9078412" y="41910"/>
                  </a:cubicBezTo>
                  <a:cubicBezTo>
                    <a:pt x="9056818" y="41910"/>
                    <a:pt x="9042423" y="41910"/>
                    <a:pt x="9020829" y="40640"/>
                  </a:cubicBezTo>
                  <a:cubicBezTo>
                    <a:pt x="8840886" y="36830"/>
                    <a:pt x="8653745" y="31750"/>
                    <a:pt x="8473801" y="30480"/>
                  </a:cubicBezTo>
                  <a:cubicBezTo>
                    <a:pt x="8034738" y="26670"/>
                    <a:pt x="7588478" y="25400"/>
                    <a:pt x="7149416" y="22860"/>
                  </a:cubicBezTo>
                  <a:cubicBezTo>
                    <a:pt x="7084636" y="22860"/>
                    <a:pt x="7012658" y="22860"/>
                    <a:pt x="6947878" y="22860"/>
                  </a:cubicBezTo>
                  <a:cubicBezTo>
                    <a:pt x="6839912" y="22860"/>
                    <a:pt x="6731946" y="22860"/>
                    <a:pt x="6631178" y="22860"/>
                  </a:cubicBezTo>
                  <a:cubicBezTo>
                    <a:pt x="6400850" y="22860"/>
                    <a:pt x="6170522" y="22860"/>
                    <a:pt x="5947392" y="24130"/>
                  </a:cubicBezTo>
                  <a:cubicBezTo>
                    <a:pt x="5753052" y="25400"/>
                    <a:pt x="2478077" y="29210"/>
                    <a:pt x="2283738" y="29210"/>
                  </a:cubicBezTo>
                  <a:cubicBezTo>
                    <a:pt x="1967037" y="29210"/>
                    <a:pt x="1650337" y="26670"/>
                    <a:pt x="1333636" y="33020"/>
                  </a:cubicBezTo>
                  <a:cubicBezTo>
                    <a:pt x="1168087" y="36830"/>
                    <a:pt x="1009737" y="36830"/>
                    <a:pt x="851387" y="38100"/>
                  </a:cubicBezTo>
                  <a:cubicBezTo>
                    <a:pt x="577872" y="41910"/>
                    <a:pt x="304358" y="45720"/>
                    <a:pt x="49530" y="50800"/>
                  </a:cubicBezTo>
                  <a:cubicBezTo>
                    <a:pt x="36830" y="50800"/>
                    <a:pt x="34290" y="53340"/>
                    <a:pt x="33020" y="76425"/>
                  </a:cubicBezTo>
                  <a:cubicBezTo>
                    <a:pt x="31750" y="141662"/>
                    <a:pt x="31750" y="206899"/>
                    <a:pt x="30480" y="272137"/>
                  </a:cubicBezTo>
                  <a:cubicBezTo>
                    <a:pt x="29210" y="380865"/>
                    <a:pt x="26670" y="485970"/>
                    <a:pt x="25400" y="594698"/>
                  </a:cubicBezTo>
                  <a:cubicBezTo>
                    <a:pt x="20320" y="710676"/>
                    <a:pt x="26670" y="3544870"/>
                    <a:pt x="29210" y="3660847"/>
                  </a:cubicBezTo>
                  <a:cubicBezTo>
                    <a:pt x="29210" y="3784073"/>
                    <a:pt x="29210" y="3910923"/>
                    <a:pt x="30480" y="4034149"/>
                  </a:cubicBezTo>
                  <a:cubicBezTo>
                    <a:pt x="30480" y="4124756"/>
                    <a:pt x="33020" y="4215363"/>
                    <a:pt x="33020" y="4305971"/>
                  </a:cubicBezTo>
                  <a:cubicBezTo>
                    <a:pt x="33020" y="4403826"/>
                    <a:pt x="33020" y="4501682"/>
                    <a:pt x="31750" y="4595041"/>
                  </a:cubicBezTo>
                  <a:cubicBezTo>
                    <a:pt x="31750" y="4598851"/>
                    <a:pt x="31750" y="4601391"/>
                    <a:pt x="31750" y="4605201"/>
                  </a:cubicBezTo>
                  <a:cubicBezTo>
                    <a:pt x="31750" y="4615361"/>
                    <a:pt x="35560" y="4619171"/>
                    <a:pt x="44450" y="4619171"/>
                  </a:cubicBezTo>
                  <a:cubicBezTo>
                    <a:pt x="95623" y="4619171"/>
                    <a:pt x="196392" y="4620441"/>
                    <a:pt x="289962" y="4620441"/>
                  </a:cubicBezTo>
                  <a:cubicBezTo>
                    <a:pt x="426719" y="4620441"/>
                    <a:pt x="570674" y="4617901"/>
                    <a:pt x="707432" y="4620441"/>
                  </a:cubicBezTo>
                  <a:cubicBezTo>
                    <a:pt x="930562" y="4624251"/>
                    <a:pt x="1153692" y="4626791"/>
                    <a:pt x="1376822" y="4625521"/>
                  </a:cubicBezTo>
                  <a:cubicBezTo>
                    <a:pt x="1520777" y="4624251"/>
                    <a:pt x="1657534" y="4626791"/>
                    <a:pt x="1801489" y="4626791"/>
                  </a:cubicBezTo>
                  <a:cubicBezTo>
                    <a:pt x="2010224" y="4626791"/>
                    <a:pt x="2218959" y="4625521"/>
                    <a:pt x="2427693" y="4626791"/>
                  </a:cubicBezTo>
                  <a:cubicBezTo>
                    <a:pt x="2737196" y="4628061"/>
                    <a:pt x="6134533" y="4617901"/>
                    <a:pt x="6451234" y="4620441"/>
                  </a:cubicBezTo>
                  <a:cubicBezTo>
                    <a:pt x="6587991" y="4621711"/>
                    <a:pt x="6724748" y="4622981"/>
                    <a:pt x="6854307" y="4622981"/>
                  </a:cubicBezTo>
                  <a:cubicBezTo>
                    <a:pt x="7091834" y="4625521"/>
                    <a:pt x="7322161" y="4621711"/>
                    <a:pt x="7559687" y="4625521"/>
                  </a:cubicBezTo>
                  <a:cubicBezTo>
                    <a:pt x="7754026" y="4628061"/>
                    <a:pt x="7948365" y="4628061"/>
                    <a:pt x="8142705" y="4630601"/>
                  </a:cubicBezTo>
                  <a:cubicBezTo>
                    <a:pt x="8430614" y="4634411"/>
                    <a:pt x="8718525" y="4636951"/>
                    <a:pt x="9006434" y="4638221"/>
                  </a:cubicBezTo>
                  <a:cubicBezTo>
                    <a:pt x="9114400" y="4638221"/>
                    <a:pt x="9144568" y="4636951"/>
                    <a:pt x="9164889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4651854" y="7203060"/>
            <a:ext cx="2906960" cy="2842681"/>
          </a:xfrm>
          <a:custGeom>
            <a:avLst/>
            <a:gdLst/>
            <a:ahLst/>
            <a:cxnLst/>
            <a:rect l="l" t="t" r="r" b="b"/>
            <a:pathLst>
              <a:path w="2906960" h="2842681">
                <a:moveTo>
                  <a:pt x="0" y="0"/>
                </a:moveTo>
                <a:lnTo>
                  <a:pt x="2906960" y="0"/>
                </a:lnTo>
                <a:lnTo>
                  <a:pt x="2906960" y="2842681"/>
                </a:lnTo>
                <a:lnTo>
                  <a:pt x="0" y="284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68835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0800000">
            <a:off x="1634798" y="1655800"/>
            <a:ext cx="2012167" cy="853401"/>
            <a:chOff x="0" y="0"/>
            <a:chExt cx="2527300" cy="1071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406D46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396340" y="2862481"/>
            <a:ext cx="15146978" cy="5121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89"/>
              </a:lnSpc>
            </a:pPr>
            <a:r>
              <a:rPr lang="en-US" sz="4830" spc="429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①畫一畫:請在埤塘裡，畫出故事裡生活在埤塘的動物或植物。</a:t>
            </a:r>
          </a:p>
          <a:p>
            <a:pPr algn="l">
              <a:lnSpc>
                <a:spcPts val="5989"/>
              </a:lnSpc>
            </a:pPr>
            <a:endParaRPr lang="en-US" sz="4830" spc="429">
              <a:solidFill>
                <a:srgbClr val="393839"/>
              </a:solidFill>
              <a:latin typeface="Bpmf GenSen Rounded"/>
              <a:ea typeface="Bpmf GenSen Rounded"/>
              <a:cs typeface="Bpmf GenSen Rounded"/>
              <a:sym typeface="Bpmf GenSen Rounded"/>
            </a:endParaRPr>
          </a:p>
          <a:p>
            <a:pPr algn="l">
              <a:lnSpc>
                <a:spcPts val="5989"/>
              </a:lnSpc>
            </a:pPr>
            <a:r>
              <a:rPr lang="en-US" sz="4830" spc="429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②畫出你心目中的未來埤塘，有什麼特別的設計，讓大家喜歡到埤塘活動，能保護埤塘小生物。</a:t>
            </a:r>
          </a:p>
          <a:p>
            <a:pPr algn="l">
              <a:lnSpc>
                <a:spcPts val="4749"/>
              </a:lnSpc>
            </a:pPr>
            <a:endParaRPr lang="en-US" sz="4830" spc="429">
              <a:solidFill>
                <a:srgbClr val="393839"/>
              </a:solidFill>
              <a:latin typeface="Bpmf GenSen Rounded"/>
              <a:ea typeface="Bpmf GenSen Rounded"/>
              <a:cs typeface="Bpmf GenSen Rounded"/>
              <a:sym typeface="Bpmf GenSen Rounde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3975843" y="1462869"/>
            <a:ext cx="1239263" cy="1239263"/>
            <a:chOff x="0" y="0"/>
            <a:chExt cx="1652351" cy="165235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652351" cy="165235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93839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0" y="-228600"/>
              <a:ext cx="1652351" cy="1516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10047"/>
                </a:lnSpc>
                <a:spcBef>
                  <a:spcPct val="0"/>
                </a:spcBef>
              </a:pPr>
              <a:r>
                <a:rPr lang="en-US" sz="6399" spc="-223">
                  <a:solidFill>
                    <a:srgbClr val="FFFFFF"/>
                  </a:solidFill>
                  <a:latin typeface="Happy Font TH"/>
                  <a:ea typeface="Happy Font TH"/>
                  <a:cs typeface="Happy Font TH"/>
                  <a:sym typeface="Happy Font TH"/>
                </a:rPr>
                <a:t>3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96340" y="7726510"/>
            <a:ext cx="14908519" cy="897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393839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(自由參加，有興趣的班級可以到衛生組領取活動紙張，入選可以獲得榮譽卡1張，優選可以獲得榮譽卡2張)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548481" y="1017701"/>
            <a:ext cx="8700919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588"/>
              </a:lnSpc>
              <a:spcBef>
                <a:spcPct val="0"/>
              </a:spcBef>
            </a:pPr>
            <a:r>
              <a:rPr lang="en-US" sz="11134" spc="-389" dirty="0" err="1">
                <a:solidFill>
                  <a:srgbClr val="000000"/>
                </a:solidFill>
                <a:latin typeface="Bpmf GenSen Rounded"/>
                <a:ea typeface="Bpmf GenSen Rounded"/>
                <a:cs typeface="Bpmf GenSen Rounded"/>
                <a:sym typeface="Bpmf GenSen Rounded"/>
              </a:rPr>
              <a:t>自由創作</a:t>
            </a:r>
            <a:endParaRPr lang="en-US" sz="11134" spc="-389" dirty="0">
              <a:solidFill>
                <a:srgbClr val="000000"/>
              </a:solidFill>
              <a:latin typeface="Bpmf GenSen Rounded"/>
              <a:ea typeface="Bpmf GenSen Rounded"/>
              <a:cs typeface="Bpmf GenSen Rounded"/>
              <a:sym typeface="Bpmf GenSen Round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247</Words>
  <Application>Microsoft Office PowerPoint</Application>
  <PresentationFormat>自訂</PresentationFormat>
  <Paragraphs>100</Paragraphs>
  <Slides>23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9" baseType="lpstr">
      <vt:lpstr>Bpmf GenSen Rounded Medium</vt:lpstr>
      <vt:lpstr>Arial</vt:lpstr>
      <vt:lpstr>Bpmf GenSen Rounded</vt:lpstr>
      <vt:lpstr>Calibri</vt:lpstr>
      <vt:lpstr>Happy Font TH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埤塘之旅</dc:title>
  <cp:lastModifiedBy>User</cp:lastModifiedBy>
  <cp:revision>2</cp:revision>
  <dcterms:created xsi:type="dcterms:W3CDTF">2006-08-16T00:00:00Z</dcterms:created>
  <dcterms:modified xsi:type="dcterms:W3CDTF">2024-11-12T01:55:43Z</dcterms:modified>
  <dc:identifier>DAGVrSY2D5g</dc:identifier>
</cp:coreProperties>
</file>