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71" r:id="rId3"/>
    <p:sldId id="266" r:id="rId4"/>
    <p:sldId id="272" r:id="rId5"/>
    <p:sldId id="267" r:id="rId6"/>
    <p:sldId id="256" r:id="rId7"/>
    <p:sldId id="257" r:id="rId8"/>
    <p:sldId id="258" r:id="rId9"/>
    <p:sldId id="259" r:id="rId10"/>
    <p:sldId id="260" r:id="rId11"/>
    <p:sldId id="261" r:id="rId12"/>
    <p:sldId id="262" r:id="rId13"/>
    <p:sldId id="264" r:id="rId14"/>
    <p:sldId id="268" r:id="rId15"/>
    <p:sldId id="269" r:id="rId16"/>
    <p:sldId id="270" r:id="rId17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0" autoAdjust="0"/>
    <p:restoredTop sz="94660"/>
  </p:normalViewPr>
  <p:slideViewPr>
    <p:cSldViewPr snapToGrid="0">
      <p:cViewPr varScale="1">
        <p:scale>
          <a:sx n="87" d="100"/>
          <a:sy n="87" d="100"/>
        </p:scale>
        <p:origin x="48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4F166-42DC-4E66-BCF1-F6F159DF72A8}" type="datetimeFigureOut">
              <a:rPr lang="zh-TW" altLang="en-US" smtClean="0"/>
              <a:t>2023/6/15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50357-64ED-49A5-82A6-96753193A4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74321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4F166-42DC-4E66-BCF1-F6F159DF72A8}" type="datetimeFigureOut">
              <a:rPr lang="zh-TW" altLang="en-US" smtClean="0"/>
              <a:t>2023/6/15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50357-64ED-49A5-82A6-96753193A4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9847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4F166-42DC-4E66-BCF1-F6F159DF72A8}" type="datetimeFigureOut">
              <a:rPr lang="zh-TW" altLang="en-US" smtClean="0"/>
              <a:t>2023/6/15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50357-64ED-49A5-82A6-96753193A4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6200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4F166-42DC-4E66-BCF1-F6F159DF72A8}" type="datetimeFigureOut">
              <a:rPr lang="zh-TW" altLang="en-US" smtClean="0"/>
              <a:t>2023/6/15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50357-64ED-49A5-82A6-96753193A4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8196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4F166-42DC-4E66-BCF1-F6F159DF72A8}" type="datetimeFigureOut">
              <a:rPr lang="zh-TW" altLang="en-US" smtClean="0"/>
              <a:t>2023/6/15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50357-64ED-49A5-82A6-96753193A4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2811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4F166-42DC-4E66-BCF1-F6F159DF72A8}" type="datetimeFigureOut">
              <a:rPr lang="zh-TW" altLang="en-US" smtClean="0"/>
              <a:t>2023/6/15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50357-64ED-49A5-82A6-96753193A4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9210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4F166-42DC-4E66-BCF1-F6F159DF72A8}" type="datetimeFigureOut">
              <a:rPr lang="zh-TW" altLang="en-US" smtClean="0"/>
              <a:t>2023/6/15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50357-64ED-49A5-82A6-96753193A4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4183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4F166-42DC-4E66-BCF1-F6F159DF72A8}" type="datetimeFigureOut">
              <a:rPr lang="zh-TW" altLang="en-US" smtClean="0"/>
              <a:t>2023/6/15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50357-64ED-49A5-82A6-96753193A4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31539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4F166-42DC-4E66-BCF1-F6F159DF72A8}" type="datetimeFigureOut">
              <a:rPr lang="zh-TW" altLang="en-US" smtClean="0"/>
              <a:t>2023/6/15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50357-64ED-49A5-82A6-96753193A4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3080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4F166-42DC-4E66-BCF1-F6F159DF72A8}" type="datetimeFigureOut">
              <a:rPr lang="zh-TW" altLang="en-US" smtClean="0"/>
              <a:t>2023/6/15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50357-64ED-49A5-82A6-96753193A4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08737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4F166-42DC-4E66-BCF1-F6F159DF72A8}" type="datetimeFigureOut">
              <a:rPr lang="zh-TW" altLang="en-US" smtClean="0"/>
              <a:t>2023/6/15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50357-64ED-49A5-82A6-96753193A4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04560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C4F166-42DC-4E66-BCF1-F6F159DF72A8}" type="datetimeFigureOut">
              <a:rPr lang="zh-TW" altLang="en-US" smtClean="0"/>
              <a:t>2023/6/15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D50357-64ED-49A5-82A6-96753193A4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6444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9528" y="1225296"/>
            <a:ext cx="9144000" cy="4974336"/>
          </a:xfrm>
        </p:spPr>
        <p:txBody>
          <a:bodyPr>
            <a:noAutofit/>
          </a:bodyPr>
          <a:lstStyle/>
          <a:p>
            <a:r>
              <a:rPr lang="zh-TW" altLang="en-US" sz="120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信義</a:t>
            </a:r>
            <a:r>
              <a:rPr lang="zh-TW" altLang="en-US" sz="120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國小</a:t>
            </a:r>
            <a:r>
              <a:rPr lang="en-US" altLang="zh-TW" sz="80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80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80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80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80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111</a:t>
            </a:r>
            <a:r>
              <a:rPr lang="zh-TW" altLang="en-US" sz="80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學年度下學期</a:t>
            </a:r>
            <a:r>
              <a:rPr lang="en-US" altLang="zh-TW" sz="80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80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80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結業式</a:t>
            </a:r>
            <a:endParaRPr lang="zh-TW" altLang="en-US" sz="8000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021" y="420624"/>
            <a:ext cx="3094594" cy="3090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110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322832" y="345123"/>
            <a:ext cx="9144000" cy="1053909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信義國小學生暑假安全教育</a:t>
            </a:r>
            <a:endParaRPr lang="zh-TW" altLang="en-US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39838" y="1527858"/>
            <a:ext cx="10972800" cy="4942389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TW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6.</a:t>
            </a:r>
            <a:r>
              <a:rPr lang="zh-TW" altLang="en-US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避免接觸色情及暴力的網站，確保身心健康。</a:t>
            </a:r>
            <a:endParaRPr lang="en-US" altLang="zh-TW" sz="4000" dirty="0" smtClean="0">
              <a:solidFill>
                <a:schemeClr val="accent5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不違法上傳不當影片、竊取他人網路遊戲虛擬貨幣及道具、入侵他人網站竊取或篡改資料等，尊重個人隱私權益，以免觸法。</a:t>
            </a:r>
            <a:endParaRPr lang="en-US" altLang="zh-TW" sz="4000" dirty="0" smtClean="0">
              <a:solidFill>
                <a:schemeClr val="accent5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避免在網路上公開自己的基本資料，如：電話、地址、父母工作及收入、家庭成員作息、出遊計畫等，以免遭有心人士利用或入侵。</a:t>
            </a:r>
            <a:endParaRPr lang="en-US" altLang="zh-TW" sz="4000" dirty="0" smtClean="0">
              <a:solidFill>
                <a:schemeClr val="accent5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362369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322832" y="345123"/>
            <a:ext cx="9144000" cy="1053909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信義國小學生暑假安全教育</a:t>
            </a:r>
            <a:endParaRPr lang="zh-TW" altLang="en-US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93539" y="1527858"/>
            <a:ext cx="11019099" cy="5058137"/>
          </a:xfrm>
        </p:spPr>
        <p:txBody>
          <a:bodyPr>
            <a:normAutofit fontScale="92500" lnSpcReduction="20000"/>
          </a:bodyPr>
          <a:lstStyle/>
          <a:p>
            <a:pPr algn="l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TW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7.</a:t>
            </a:r>
            <a:r>
              <a:rPr lang="zh-TW" altLang="en-US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出門前應該向家長報告去哪裡、跟誰去、怎麼去、何時回來。若跟父母約定的時間已到卻還來不及返家，應主動打電話報平安，重新約定返家時間。</a:t>
            </a:r>
            <a:endParaRPr lang="en-US" altLang="zh-TW" sz="4000" dirty="0" smtClean="0">
              <a:solidFill>
                <a:schemeClr val="accent5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陌生人來電或敲門，若家長不在，不可據實以告家裡沒有大人；應跟對方說父母等一下就返家，請對方先留下姓名及連絡電話，再轉告父母。</a:t>
            </a:r>
            <a:endParaRPr lang="en-US" altLang="zh-TW" sz="4000" dirty="0" smtClean="0">
              <a:solidFill>
                <a:schemeClr val="accent5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陌生人士問路或主動提供食物飲料等，要提高警覺，如發現異狀時，</a:t>
            </a:r>
            <a:r>
              <a:rPr lang="zh-TW" altLang="en-US" sz="4000" dirty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應婉拒立即迅速</a:t>
            </a:r>
            <a:r>
              <a:rPr lang="zh-TW" altLang="en-US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離開或請身旁家人、親友協助。</a:t>
            </a:r>
            <a:endParaRPr lang="en-US" altLang="zh-TW" sz="4000" dirty="0" smtClean="0">
              <a:solidFill>
                <a:schemeClr val="accent5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531214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322832" y="345123"/>
            <a:ext cx="9144000" cy="1053909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信義國小學生暑假安全教育</a:t>
            </a:r>
            <a:endParaRPr lang="zh-TW" altLang="en-US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702198" y="1784812"/>
            <a:ext cx="10710440" cy="4954316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TW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8.</a:t>
            </a:r>
            <a:r>
              <a:rPr lang="zh-TW" altLang="en-US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暑假期間外出時，應以結伴同行為宜。如遇歹徒意圖不軌、強行擄人等危險時，應大聲呼救且快步跑向人群求援，以確保自身安全。</a:t>
            </a:r>
            <a:endParaRPr lang="en-US" altLang="zh-TW" sz="4000" dirty="0" smtClean="0">
              <a:solidFill>
                <a:schemeClr val="accent5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TW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9.</a:t>
            </a:r>
            <a:r>
              <a:rPr lang="zh-TW" altLang="en-US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規劃暑期活動，應該以有益身心健康為最重要的考量，培養健康、正當的休閒育樂。</a:t>
            </a:r>
            <a:endParaRPr lang="en-US" altLang="zh-TW" sz="4000" dirty="0" smtClean="0">
              <a:solidFill>
                <a:schemeClr val="accent5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098692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322832" y="345123"/>
            <a:ext cx="9144000" cy="1053909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信義國小學生暑假安全教育</a:t>
            </a:r>
            <a:endParaRPr lang="zh-TW" altLang="en-US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702198" y="1700784"/>
            <a:ext cx="10710440" cy="5074920"/>
          </a:xfrm>
        </p:spPr>
        <p:txBody>
          <a:bodyPr>
            <a:normAutofit fontScale="92500"/>
          </a:bodyPr>
          <a:lstStyle/>
          <a:p>
            <a:pPr algn="l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TW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11.</a:t>
            </a:r>
            <a:r>
              <a:rPr lang="zh-TW" altLang="en-US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疫</a:t>
            </a:r>
            <a:r>
              <a:rPr lang="zh-TW" altLang="en-US" sz="4000" dirty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情尚未完全平息，同學要勤洗手</a:t>
            </a:r>
            <a:r>
              <a:rPr lang="zh-TW" altLang="en-US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，建議適時</a:t>
            </a:r>
            <a:r>
              <a:rPr lang="zh-TW" altLang="en-US" sz="4000" dirty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戴口罩</a:t>
            </a:r>
            <a:r>
              <a:rPr lang="zh-TW" altLang="en-US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，；</a:t>
            </a:r>
            <a:r>
              <a:rPr lang="zh-TW" altLang="en-US" sz="4000" dirty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身體不適，應主動就醫，告知旅遊史。</a:t>
            </a:r>
          </a:p>
          <a:p>
            <a:pPr algn="l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TW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12.</a:t>
            </a:r>
            <a:r>
              <a:rPr lang="zh-TW" altLang="en-US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暑假</a:t>
            </a:r>
            <a:r>
              <a:rPr lang="zh-TW" altLang="en-US" sz="4000" dirty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期間，歡迎各位回學校玩。但校內若有施工區域，請勿靠近；使用遊樂器材，應注意安全，不可違規使用；垃圾應拿至禮堂進行分類丟棄，或是帶回家處理，不可隨意丟棄或扔進馬桶裡；愛護學校，不作破壞公物的事。</a:t>
            </a:r>
            <a:endParaRPr lang="en-US" altLang="zh-TW" sz="4000" dirty="0">
              <a:solidFill>
                <a:schemeClr val="accent5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510689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322832" y="345123"/>
            <a:ext cx="9144000" cy="1053909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信義國小學生暑假安全教育</a:t>
            </a:r>
            <a:endParaRPr lang="zh-TW" altLang="en-US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702198" y="1700784"/>
            <a:ext cx="10710440" cy="5074920"/>
          </a:xfrm>
        </p:spPr>
        <p:txBody>
          <a:bodyPr>
            <a:normAutofit/>
          </a:bodyPr>
          <a:lstStyle/>
          <a:p>
            <a:pPr algn="l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TW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13.</a:t>
            </a:r>
            <a:r>
              <a:rPr lang="zh-TW" altLang="en-US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有報名暑期社團的同學，記得攜帶毛巾、水壺、替換衣物或規定用品等，按照課表規定時間到校上課。</a:t>
            </a:r>
            <a:endParaRPr lang="en-US" altLang="zh-TW" sz="4000" dirty="0" smtClean="0">
              <a:solidFill>
                <a:schemeClr val="accent5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如果有事或生病無法到校，請務必事先跟老師、教練報備請假；若不知道如何聯絡老師、教練，請打電話到學務處請假。</a:t>
            </a:r>
            <a:endParaRPr lang="en-US" altLang="zh-TW" sz="4000" dirty="0">
              <a:solidFill>
                <a:schemeClr val="accent5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966843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322832" y="345123"/>
            <a:ext cx="9144000" cy="1053909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信義國小學生暑假安全教育</a:t>
            </a:r>
            <a:endParaRPr lang="zh-TW" altLang="en-US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702198" y="1700784"/>
            <a:ext cx="11029554" cy="5074920"/>
          </a:xfrm>
        </p:spPr>
        <p:txBody>
          <a:bodyPr>
            <a:normAutofit/>
          </a:bodyPr>
          <a:lstStyle/>
          <a:p>
            <a:pPr algn="l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TW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14.</a:t>
            </a:r>
            <a:r>
              <a:rPr lang="zh-TW" altLang="en-US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重要行事提醒：</a:t>
            </a:r>
            <a:endParaRPr lang="en-US" altLang="zh-TW" sz="4000" dirty="0" smtClean="0">
              <a:solidFill>
                <a:schemeClr val="accent5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返校</a:t>
            </a:r>
            <a:r>
              <a:rPr lang="zh-TW" altLang="en-US" sz="4000" dirty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日：</a:t>
            </a:r>
            <a:r>
              <a:rPr lang="en-US" altLang="zh-TW" sz="4000" dirty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 sz="4000" dirty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4000" dirty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29</a:t>
            </a:r>
            <a:r>
              <a:rPr lang="zh-TW" altLang="en-US" sz="4000" dirty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en-US" altLang="zh-TW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000" dirty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algn="l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開學</a:t>
            </a:r>
            <a:r>
              <a:rPr lang="zh-TW" altLang="en-US" sz="4000" dirty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日：</a:t>
            </a:r>
            <a:r>
              <a:rPr lang="en-US" altLang="zh-TW" sz="4000" dirty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 sz="4000" dirty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4000" dirty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30</a:t>
            </a:r>
            <a:r>
              <a:rPr lang="zh-TW" altLang="en-US" sz="4000" dirty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en-US" altLang="zh-TW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000" dirty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en-US" altLang="zh-TW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en-US" altLang="zh-TW" sz="4000" dirty="0">
              <a:solidFill>
                <a:schemeClr val="accent5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TW" sz="4000" dirty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◆</a:t>
            </a:r>
            <a:r>
              <a:rPr lang="zh-TW" altLang="en-US" sz="4000" dirty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開學</a:t>
            </a:r>
            <a:r>
              <a:rPr lang="zh-TW" altLang="en-US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當天記得</a:t>
            </a:r>
            <a:r>
              <a:rPr lang="zh-TW" altLang="en-US" sz="4000" dirty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攜帶個人</a:t>
            </a:r>
            <a:r>
              <a:rPr lang="zh-TW" altLang="en-US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餐具及水壺。</a:t>
            </a:r>
            <a:endParaRPr lang="zh-TW" altLang="en-US" sz="4000" dirty="0">
              <a:solidFill>
                <a:schemeClr val="accent5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4000" dirty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◆開學當天，課照班就開始上課囉</a:t>
            </a:r>
            <a:r>
              <a:rPr lang="en-US" altLang="zh-TW" sz="4000" dirty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!</a:t>
            </a:r>
            <a:r>
              <a:rPr lang="zh-TW" altLang="en-US" sz="4000" dirty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請當天有報名課照班的小朋友，到指定教室上課。</a:t>
            </a:r>
            <a:endParaRPr lang="en-US" altLang="zh-TW" sz="4000" dirty="0">
              <a:solidFill>
                <a:schemeClr val="accent5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05434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322832" y="345123"/>
            <a:ext cx="9144000" cy="1053909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信義國小學生暑假安全教育</a:t>
            </a:r>
            <a:endParaRPr lang="zh-TW" altLang="en-US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86384" y="2178818"/>
            <a:ext cx="1075661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8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祝各位同學暑期生活</a:t>
            </a:r>
            <a:endParaRPr lang="zh-TW" altLang="en-US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249680" y="3751172"/>
            <a:ext cx="9851830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8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平安、健康、</a:t>
            </a:r>
            <a:r>
              <a:rPr lang="en-US" altLang="zh-TW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8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8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精彩、愉快</a:t>
            </a:r>
            <a:endParaRPr lang="zh-TW" altLang="en-US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51397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373226" y="315681"/>
            <a:ext cx="11168742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TW" altLang="en-US" sz="15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頒獎</a:t>
            </a:r>
            <a:endParaRPr lang="en-US" altLang="zh-TW" sz="150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defRPr/>
            </a:pPr>
            <a:r>
              <a:rPr lang="zh-TW" altLang="en-US" sz="10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頒發班級</a:t>
            </a:r>
            <a:r>
              <a:rPr lang="zh-TW" altLang="en-US" sz="10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學期</a:t>
            </a:r>
            <a:endParaRPr lang="en-US" altLang="zh-TW" sz="100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defRPr/>
            </a:pPr>
            <a:r>
              <a:rPr lang="zh-TW" altLang="en-US" sz="10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總成績表現</a:t>
            </a:r>
            <a:r>
              <a:rPr lang="zh-TW" altLang="en-US" sz="10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優異</a:t>
            </a:r>
          </a:p>
        </p:txBody>
      </p:sp>
    </p:spTree>
    <p:extLst>
      <p:ext uri="{BB962C8B-B14F-4D97-AF65-F5344CB8AC3E}">
        <p14:creationId xmlns:p14="http://schemas.microsoft.com/office/powerpoint/2010/main" val="2343440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5824" y="594250"/>
            <a:ext cx="7932140" cy="1602549"/>
          </a:xfrm>
        </p:spPr>
        <p:txBody>
          <a:bodyPr>
            <a:normAutofit/>
          </a:bodyPr>
          <a:lstStyle/>
          <a:p>
            <a:r>
              <a:rPr lang="zh-TW" altLang="en-US" sz="100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校長溫馨叮嚀</a:t>
            </a:r>
            <a:endParaRPr lang="zh-TW" altLang="en-US" sz="100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684" y="2481944"/>
            <a:ext cx="3383280" cy="4214862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24" y="2481943"/>
            <a:ext cx="4420844" cy="4238897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5980" y="690466"/>
            <a:ext cx="3888453" cy="6030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097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944418" y="1674033"/>
            <a:ext cx="8291264" cy="378565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zh-TW" altLang="en-US" sz="12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各處室主任</a:t>
            </a:r>
            <a:endParaRPr lang="en-US" altLang="zh-TW" sz="120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defRPr/>
            </a:pPr>
            <a:r>
              <a:rPr lang="zh-TW" altLang="en-US" sz="12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宣導與叮嚀</a:t>
            </a:r>
          </a:p>
        </p:txBody>
      </p:sp>
    </p:spTree>
    <p:extLst>
      <p:ext uri="{BB962C8B-B14F-4D97-AF65-F5344CB8AC3E}">
        <p14:creationId xmlns:p14="http://schemas.microsoft.com/office/powerpoint/2010/main" val="4228343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495131" y="648847"/>
            <a:ext cx="8291264" cy="286232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zh-TW" altLang="en-US" sz="9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暑假</a:t>
            </a:r>
            <a:r>
              <a:rPr lang="zh-TW" altLang="en-US" sz="9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學生</a:t>
            </a:r>
            <a:endParaRPr lang="en-US" altLang="zh-TW" sz="90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defRPr/>
            </a:pPr>
            <a:r>
              <a:rPr lang="zh-TW" altLang="en-US" sz="9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安全注意事項</a:t>
            </a:r>
          </a:p>
        </p:txBody>
      </p:sp>
      <p:pic>
        <p:nvPicPr>
          <p:cNvPr id="7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186" y="3730645"/>
            <a:ext cx="2662177" cy="2659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996" y="3730645"/>
            <a:ext cx="3788682" cy="2659976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7959" y="3730645"/>
            <a:ext cx="4907183" cy="2659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173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322832" y="345123"/>
            <a:ext cx="9144000" cy="1053909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信義國小學生暑假安全教育</a:t>
            </a:r>
            <a:endParaRPr lang="zh-TW" altLang="en-US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702198" y="1784812"/>
            <a:ext cx="10710440" cy="4685435"/>
          </a:xfrm>
        </p:spPr>
        <p:txBody>
          <a:bodyPr>
            <a:normAutofit fontScale="92500" lnSpcReduction="10000"/>
          </a:bodyPr>
          <a:lstStyle/>
          <a:p>
            <a:pPr algn="l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TW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危險的地方不去：像是網咖、ＫＴＶ、舞廳、夜店等龍蛇雜處的地方，容易發生糾紛，沒有家長的陪同，不宜前往。</a:t>
            </a:r>
            <a:endParaRPr lang="en-US" altLang="zh-TW" sz="4000" dirty="0" smtClean="0">
              <a:solidFill>
                <a:schemeClr val="accent5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endParaRPr lang="en-US" altLang="zh-TW" sz="1300" dirty="0" smtClean="0">
              <a:solidFill>
                <a:schemeClr val="accent5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TW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危險的人不往來：對小學生而言，抽菸、喝酒、吃檳榔、打架、賭博、飆車、玩火等行為都是違法的，若有人找你做這些事，他可能害你招惹危險與麻煩。你應該遠離他，不要跟這樣的人往來。</a:t>
            </a:r>
            <a:endParaRPr lang="zh-TW" altLang="en-US" sz="4000" dirty="0">
              <a:solidFill>
                <a:schemeClr val="accent5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482852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322832" y="345123"/>
            <a:ext cx="9144000" cy="1053909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信義國小學生暑假安全教育</a:t>
            </a:r>
            <a:endParaRPr lang="zh-TW" altLang="en-US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702198" y="1784812"/>
            <a:ext cx="10710440" cy="4685435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TW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危險的行為不</a:t>
            </a:r>
            <a:r>
              <a:rPr lang="zh-TW" altLang="en-US" sz="4000" dirty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做</a:t>
            </a:r>
            <a:r>
              <a:rPr lang="zh-TW" altLang="en-US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：出遊、登山、露營、溯溪、戲水、運動，應考量自身體能狀況能否負荷，千萬不能逞強，尤其不能脫隊。</a:t>
            </a:r>
            <a:endParaRPr lang="en-US" altLang="zh-TW" sz="4000" dirty="0" smtClean="0">
              <a:solidFill>
                <a:schemeClr val="accent5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去遊樂區玩，一定要排隊，並遵守園區的安全規定及工作人員的指揮。絕不可逞英雄擅自違反安全規定，以免釀成意外。</a:t>
            </a:r>
            <a:endParaRPr lang="en-US" altLang="zh-TW" sz="4000" dirty="0" smtClean="0">
              <a:solidFill>
                <a:schemeClr val="accent5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258696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322832" y="252525"/>
            <a:ext cx="9144000" cy="1053909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信義國小學生暑假安全教育</a:t>
            </a:r>
            <a:endParaRPr lang="zh-TW" altLang="en-US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78734" y="1504709"/>
            <a:ext cx="11157996" cy="5243331"/>
          </a:xfrm>
        </p:spPr>
        <p:txBody>
          <a:bodyPr>
            <a:normAutofit fontScale="77500" lnSpcReduction="20000"/>
          </a:bodyPr>
          <a:lstStyle/>
          <a:p>
            <a:pPr algn="l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TW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交通安全：搭乘機車，配戴安全帽；乘坐車輛時，</a:t>
            </a:r>
            <a:r>
              <a:rPr lang="zh-TW" altLang="en-US" sz="4000" dirty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應</a:t>
            </a:r>
            <a:r>
              <a:rPr lang="zh-TW" altLang="en-US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緊扣安全帶；騎乘單車，應靠邊行駛，遵守交通規則。穿越馬路，請看紅綠燈，走斑馬線。</a:t>
            </a:r>
            <a:endParaRPr lang="en-US" altLang="zh-TW" sz="4000" dirty="0" smtClean="0">
              <a:solidFill>
                <a:schemeClr val="accent5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請確實遵守交通安全教育五項守則：</a:t>
            </a:r>
          </a:p>
          <a:p>
            <a:pPr algn="l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3800" dirty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＠</a:t>
            </a:r>
            <a:r>
              <a:rPr lang="zh-TW" altLang="en-US" sz="38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熟悉</a:t>
            </a:r>
            <a:r>
              <a:rPr lang="zh-TW" altLang="en-US" sz="3800" dirty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路權、遵守法規</a:t>
            </a:r>
            <a:r>
              <a:rPr lang="zh-TW" altLang="en-US" sz="38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800" dirty="0" smtClean="0">
              <a:solidFill>
                <a:schemeClr val="accent5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38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＠你看得見我，我看得見你。</a:t>
            </a:r>
          </a:p>
          <a:p>
            <a:pPr algn="l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38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＠安全空間，不做沒有把握的動作，只要猶豫就不要去做。</a:t>
            </a:r>
          </a:p>
          <a:p>
            <a:pPr algn="l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38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＠利他的用路觀，不影響別人的安全。</a:t>
            </a:r>
          </a:p>
          <a:p>
            <a:pPr algn="l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38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＠防衛兼備，防止事故發生，不要讓自己成為事故的受害者。</a:t>
            </a:r>
          </a:p>
        </p:txBody>
      </p:sp>
    </p:spTree>
    <p:extLst>
      <p:ext uri="{BB962C8B-B14F-4D97-AF65-F5344CB8AC3E}">
        <p14:creationId xmlns:p14="http://schemas.microsoft.com/office/powerpoint/2010/main" val="2925961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322832" y="345123"/>
            <a:ext cx="9144000" cy="1053909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信義國小學生暑假安全教育</a:t>
            </a:r>
            <a:endParaRPr lang="zh-TW" altLang="en-US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702198" y="1784812"/>
            <a:ext cx="10710440" cy="4685435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TW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5.</a:t>
            </a:r>
            <a:r>
              <a:rPr lang="zh-TW" altLang="en-US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拒絕菸害與毒品，絕不濫用藥物</a:t>
            </a:r>
            <a:r>
              <a:rPr lang="en-US" altLang="zh-TW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如安非他命、</a:t>
            </a:r>
            <a:r>
              <a:rPr lang="en-US" altLang="zh-TW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K</a:t>
            </a:r>
            <a:r>
              <a:rPr lang="zh-TW" altLang="en-US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他命、搖頭丸、</a:t>
            </a:r>
            <a:r>
              <a:rPr lang="en-US" altLang="zh-TW" sz="4000" dirty="0" err="1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FM2</a:t>
            </a:r>
            <a:r>
              <a:rPr lang="zh-TW" altLang="en-US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、一粒眠、笑氣</a:t>
            </a:r>
            <a:r>
              <a:rPr lang="en-US" altLang="zh-TW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……</a:t>
            </a:r>
            <a:r>
              <a:rPr lang="zh-TW" altLang="en-US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等毒品</a:t>
            </a:r>
            <a:r>
              <a:rPr lang="en-US" altLang="zh-TW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4000" dirty="0" smtClean="0">
              <a:solidFill>
                <a:schemeClr val="accent5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4000" dirty="0" smtClean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外出會友應告知家人約會對象、時間及地點，避免接觸酒精、菸品、藥物，不食用不明食物或飲料，離開座位或離開自己視線之飲料，應考慮不宜再飲用。</a:t>
            </a:r>
            <a:endParaRPr lang="en-US" altLang="zh-TW" sz="4000" dirty="0" smtClean="0">
              <a:solidFill>
                <a:schemeClr val="accent5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870724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947</Words>
  <Application>Microsoft Office PowerPoint</Application>
  <PresentationFormat>寬螢幕</PresentationFormat>
  <Paragraphs>53</Paragraphs>
  <Slides>16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22" baseType="lpstr">
      <vt:lpstr>新細明體</vt:lpstr>
      <vt:lpstr>標楷體</vt:lpstr>
      <vt:lpstr>Arial</vt:lpstr>
      <vt:lpstr>Calibri</vt:lpstr>
      <vt:lpstr>Calibri Light</vt:lpstr>
      <vt:lpstr>Office 佈景主題</vt:lpstr>
      <vt:lpstr>信義國小  111學年度下學期 結業式</vt:lpstr>
      <vt:lpstr>PowerPoint 簡報</vt:lpstr>
      <vt:lpstr>校長溫馨叮嚀</vt:lpstr>
      <vt:lpstr>PowerPoint 簡報</vt:lpstr>
      <vt:lpstr>PowerPoint 簡報</vt:lpstr>
      <vt:lpstr>信義國小學生暑假安全教育</vt:lpstr>
      <vt:lpstr>信義國小學生暑假安全教育</vt:lpstr>
      <vt:lpstr>信義國小學生暑假安全教育</vt:lpstr>
      <vt:lpstr>信義國小學生暑假安全教育</vt:lpstr>
      <vt:lpstr>信義國小學生暑假安全教育</vt:lpstr>
      <vt:lpstr>信義國小學生暑假安全教育</vt:lpstr>
      <vt:lpstr>信義國小學生暑假安全教育</vt:lpstr>
      <vt:lpstr>信義國小學生暑假安全教育</vt:lpstr>
      <vt:lpstr>信義國小學生暑假安全教育</vt:lpstr>
      <vt:lpstr>信義國小學生暑假安全教育</vt:lpstr>
      <vt:lpstr>信義國小學生暑假安全教育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信義國小學生暑假安全教育</dc:title>
  <dc:creator>user</dc:creator>
  <cp:lastModifiedBy>USER</cp:lastModifiedBy>
  <cp:revision>22</cp:revision>
  <dcterms:created xsi:type="dcterms:W3CDTF">2020-07-13T09:10:55Z</dcterms:created>
  <dcterms:modified xsi:type="dcterms:W3CDTF">2023-06-15T04:31:35Z</dcterms:modified>
</cp:coreProperties>
</file>