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4630400" cy="8229600"/>
  <p:notesSz cx="8229600" cy="14630400"/>
  <p:embeddedFontLst>
    <p:embeddedFont>
      <p:font typeface="Crimson Pro Semi Bold"/>
      <p:regular r:id="rId14"/>
    </p:embeddedFont>
    <p:embeddedFont>
      <p:font typeface="Crimson Pro Semi Bold"/>
      <p:regular r:id="rId15"/>
    </p:embeddedFont>
    <p:embeddedFont>
      <p:font typeface="Crimson Pro Semi Bold"/>
      <p:regular r:id="rId16"/>
    </p:embeddedFont>
    <p:embeddedFont>
      <p:font typeface="Crimson Pro Semi Bold"/>
      <p:regular r:id="rId17"/>
    </p:embeddedFont>
    <p:embeddedFont>
      <p:font typeface="Heebo"/>
      <p:regular r:id="rId18"/>
    </p:embeddedFont>
    <p:embeddedFont>
      <p:font typeface="Heebo"/>
      <p:regular r:id="rId19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4" Type="http://schemas.openxmlformats.org/officeDocument/2006/relationships/font" Target="fonts/font1.fntdata"/><Relationship Id="rId15" Type="http://schemas.openxmlformats.org/officeDocument/2006/relationships/font" Target="fonts/font2.fntdata"/><Relationship Id="rId16" Type="http://schemas.openxmlformats.org/officeDocument/2006/relationships/font" Target="fonts/font3.fntdata"/><Relationship Id="rId17" Type="http://schemas.openxmlformats.org/officeDocument/2006/relationships/font" Target="fonts/font4.fntdata"/><Relationship Id="rId18" Type="http://schemas.openxmlformats.org/officeDocument/2006/relationships/font" Target="fonts/font5.fntdata"/><Relationship Id="rId1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3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3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3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3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3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3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slideLayout" Target="../slideLayouts/slideLayout4.xml"/><Relationship Id="rId11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slideLayout" Target="../slideLayouts/slideLayout5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slideLayout" Target="../slideLayouts/slideLayout7.xml"/><Relationship Id="rId10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3408878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夏日防熱小達人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457819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炎炎夏日，我們一起學習預防熱傷害的方法！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708428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什麼是熱傷害？</a:t>
            </a:r>
            <a:endParaRPr lang="en-US" sz="4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2870835"/>
            <a:ext cx="4158615" cy="257020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566785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身體過熱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6158270"/>
            <a:ext cx="415861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體溫上升，不舒服</a:t>
            </a:r>
            <a:endParaRPr lang="en-US" sz="17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5893" y="2870835"/>
            <a:ext cx="4158615" cy="257020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35893" y="566785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流失水分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35893" y="6158270"/>
            <a:ext cx="415861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身體缺水，頭暈想吐</a:t>
            </a:r>
            <a:endParaRPr lang="en-US" sz="17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7995" y="2870835"/>
            <a:ext cx="4158615" cy="257020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77995" y="566785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嚴重後果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677995" y="6158270"/>
            <a:ext cx="415861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可能中暑，很危險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26790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誰最容易熱傷害？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466267"/>
            <a:ext cx="211562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嬰幼兒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3956685"/>
            <a:ext cx="211562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體溫調節能力差</a:t>
            </a:r>
            <a:endParaRPr lang="en-US" sz="17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9573" y="3316843"/>
            <a:ext cx="2644735" cy="2644735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7730" y="3772495"/>
            <a:ext cx="339328" cy="42422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234470" y="3466267"/>
            <a:ext cx="211574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兒童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6234470" y="3956685"/>
            <a:ext cx="211574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愛玩忘記休息喝水</a:t>
            </a:r>
            <a:endParaRPr lang="en-US" sz="17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9573" y="3316843"/>
            <a:ext cx="2644735" cy="2644735"/>
          </a:xfrm>
          <a:prstGeom prst="rect">
            <a:avLst/>
          </a:prstGeom>
        </p:spPr>
      </p:pic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6703" y="3772495"/>
            <a:ext cx="339328" cy="424220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6234470" y="4958715"/>
            <a:ext cx="211574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戶外工作者</a:t>
            </a:r>
            <a:endParaRPr lang="en-US" sz="2200" dirty="0"/>
          </a:p>
        </p:txBody>
      </p:sp>
      <p:sp>
        <p:nvSpPr>
          <p:cNvPr id="13" name="Text 6"/>
          <p:cNvSpPr/>
          <p:nvPr/>
        </p:nvSpPr>
        <p:spPr>
          <a:xfrm>
            <a:off x="6234470" y="5449133"/>
            <a:ext cx="211574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長時間在高溫環境</a:t>
            </a:r>
            <a:endParaRPr lang="en-US" sz="1750" dirty="0"/>
          </a:p>
        </p:txBody>
      </p:sp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9573" y="3316843"/>
            <a:ext cx="2644735" cy="2644735"/>
          </a:xfrm>
          <a:prstGeom prst="rect">
            <a:avLst/>
          </a:prstGeom>
        </p:spPr>
      </p:pic>
      <p:pic>
        <p:nvPicPr>
          <p:cNvPr id="15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56703" y="5081468"/>
            <a:ext cx="339328" cy="424220"/>
          </a:xfrm>
          <a:prstGeom prst="rect">
            <a:avLst/>
          </a:prstGeom>
        </p:spPr>
      </p:pic>
      <p:sp>
        <p:nvSpPr>
          <p:cNvPr id="16" name="Text 7"/>
          <p:cNvSpPr/>
          <p:nvPr/>
        </p:nvSpPr>
        <p:spPr>
          <a:xfrm>
            <a:off x="793790" y="4958715"/>
            <a:ext cx="211562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老年人</a:t>
            </a:r>
            <a:endParaRPr lang="en-US" sz="2200" dirty="0"/>
          </a:p>
        </p:txBody>
      </p:sp>
      <p:sp>
        <p:nvSpPr>
          <p:cNvPr id="17" name="Text 8"/>
          <p:cNvSpPr/>
          <p:nvPr/>
        </p:nvSpPr>
        <p:spPr>
          <a:xfrm>
            <a:off x="793790" y="5449133"/>
            <a:ext cx="211562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感覺溫度能力減弱</a:t>
            </a:r>
            <a:endParaRPr lang="en-US" sz="1750" dirty="0"/>
          </a:p>
        </p:txBody>
      </p:sp>
      <p:pic>
        <p:nvPicPr>
          <p:cNvPr id="18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49573" y="3316843"/>
            <a:ext cx="2644735" cy="2644735"/>
          </a:xfrm>
          <a:prstGeom prst="rect">
            <a:avLst/>
          </a:prstGeom>
        </p:spPr>
      </p:pic>
      <p:pic>
        <p:nvPicPr>
          <p:cNvPr id="19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47730" y="5081468"/>
            <a:ext cx="339328" cy="4242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0" y="0"/>
            <a:ext cx="9144000" cy="82296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2506" y="1698308"/>
            <a:ext cx="8591669" cy="483286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73073" y="608409"/>
            <a:ext cx="3940254" cy="13804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熱傷害的警告信號</a:t>
            </a:r>
            <a:endParaRPr lang="en-US" sz="4300" dirty="0"/>
          </a:p>
        </p:txBody>
      </p:sp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073" y="2320052"/>
            <a:ext cx="1104424" cy="1325285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2098358" y="2540913"/>
            <a:ext cx="2614970" cy="345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輕微症狀</a:t>
            </a:r>
            <a:endParaRPr lang="en-US" sz="2150" dirty="0"/>
          </a:p>
        </p:txBody>
      </p:sp>
      <p:sp>
        <p:nvSpPr>
          <p:cNvPr id="7" name="Text 2"/>
          <p:cNvSpPr/>
          <p:nvPr/>
        </p:nvSpPr>
        <p:spPr>
          <a:xfrm>
            <a:off x="2098358" y="3018473"/>
            <a:ext cx="2614970" cy="3533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流汗多、口渴</a:t>
            </a:r>
            <a:endParaRPr lang="en-US" sz="1700" dirty="0"/>
          </a:p>
        </p:txBody>
      </p:sp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073" y="3645337"/>
            <a:ext cx="1104424" cy="1325285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2098358" y="3866198"/>
            <a:ext cx="2614970" cy="345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中度症狀</a:t>
            </a:r>
            <a:endParaRPr lang="en-US" sz="2150" dirty="0"/>
          </a:p>
        </p:txBody>
      </p:sp>
      <p:sp>
        <p:nvSpPr>
          <p:cNvPr id="10" name="Text 4"/>
          <p:cNvSpPr/>
          <p:nvPr/>
        </p:nvSpPr>
        <p:spPr>
          <a:xfrm>
            <a:off x="2098358" y="4343757"/>
            <a:ext cx="2614970" cy="3533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頭暈、頭痛、噁心</a:t>
            </a:r>
            <a:endParaRPr lang="en-US" sz="1700" dirty="0"/>
          </a:p>
        </p:txBody>
      </p:sp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073" y="4970621"/>
            <a:ext cx="1104424" cy="1325285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2098358" y="5191482"/>
            <a:ext cx="2614970" cy="345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嚴重症狀</a:t>
            </a:r>
            <a:endParaRPr lang="en-US" sz="2150" dirty="0"/>
          </a:p>
        </p:txBody>
      </p:sp>
      <p:sp>
        <p:nvSpPr>
          <p:cNvPr id="13" name="Text 6"/>
          <p:cNvSpPr/>
          <p:nvPr/>
        </p:nvSpPr>
        <p:spPr>
          <a:xfrm>
            <a:off x="2098358" y="5669042"/>
            <a:ext cx="2614970" cy="3533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高燒、意識不清</a:t>
            </a:r>
            <a:endParaRPr lang="en-US" sz="1700" dirty="0"/>
          </a:p>
        </p:txBody>
      </p:sp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073" y="6295906"/>
            <a:ext cx="1104424" cy="1325285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2098358" y="6516767"/>
            <a:ext cx="2614970" cy="345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危險情況</a:t>
            </a:r>
            <a:endParaRPr lang="en-US" sz="2150" dirty="0"/>
          </a:p>
        </p:txBody>
      </p:sp>
      <p:sp>
        <p:nvSpPr>
          <p:cNvPr id="16" name="Text 8"/>
          <p:cNvSpPr/>
          <p:nvPr/>
        </p:nvSpPr>
        <p:spPr>
          <a:xfrm>
            <a:off x="2098358" y="6994327"/>
            <a:ext cx="2614970" cy="3533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立即送醫！</a:t>
            </a:r>
            <a:endParaRPr lang="en-US" sz="1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285518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預防熱傷害三不三要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2334458"/>
            <a:ext cx="3664744" cy="2191345"/>
          </a:xfrm>
          <a:prstGeom prst="roundRect">
            <a:avLst>
              <a:gd name="adj" fmla="val 1553"/>
            </a:avLst>
          </a:prstGeom>
          <a:solidFill>
            <a:srgbClr val="F2EEEE"/>
          </a:solidFill>
          <a:ln/>
        </p:spPr>
      </p:sp>
      <p:sp>
        <p:nvSpPr>
          <p:cNvPr id="5" name="Text 2"/>
          <p:cNvSpPr/>
          <p:nvPr/>
        </p:nvSpPr>
        <p:spPr>
          <a:xfrm>
            <a:off x="6507004" y="256127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三不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507004" y="3051691"/>
            <a:ext cx="3211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不在中午外出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6507004" y="3493889"/>
            <a:ext cx="3211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不穿深色衣服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6507004" y="3936087"/>
            <a:ext cx="3211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不激烈運動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10171748" y="2334458"/>
            <a:ext cx="3664863" cy="2191345"/>
          </a:xfrm>
          <a:prstGeom prst="roundRect">
            <a:avLst>
              <a:gd name="adj" fmla="val 1553"/>
            </a:avLst>
          </a:prstGeom>
          <a:solidFill>
            <a:srgbClr val="F2EEEE"/>
          </a:solidFill>
          <a:ln/>
        </p:spPr>
      </p:sp>
      <p:sp>
        <p:nvSpPr>
          <p:cNvPr id="10" name="Text 7"/>
          <p:cNvSpPr/>
          <p:nvPr/>
        </p:nvSpPr>
        <p:spPr>
          <a:xfrm>
            <a:off x="10398562" y="256127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三要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0398562" y="3051691"/>
            <a:ext cx="32112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要多喝水</a:t>
            </a:r>
            <a:endParaRPr lang="en-US" sz="1750" dirty="0"/>
          </a:p>
        </p:txBody>
      </p:sp>
      <p:sp>
        <p:nvSpPr>
          <p:cNvPr id="12" name="Text 9"/>
          <p:cNvSpPr/>
          <p:nvPr/>
        </p:nvSpPr>
        <p:spPr>
          <a:xfrm>
            <a:off x="10398562" y="3493889"/>
            <a:ext cx="32112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要待在陰涼處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10398562" y="3936087"/>
            <a:ext cx="32112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要穿淺色衣服</a:t>
            </a:r>
            <a:endParaRPr lang="en-US" sz="1750" dirty="0"/>
          </a:p>
        </p:txBody>
      </p:sp>
      <p:sp>
        <p:nvSpPr>
          <p:cNvPr id="14" name="Shape 11"/>
          <p:cNvSpPr/>
          <p:nvPr/>
        </p:nvSpPr>
        <p:spPr>
          <a:xfrm>
            <a:off x="6280190" y="4752618"/>
            <a:ext cx="7556421" cy="2191345"/>
          </a:xfrm>
          <a:prstGeom prst="roundRect">
            <a:avLst>
              <a:gd name="adj" fmla="val 1553"/>
            </a:avLst>
          </a:prstGeom>
          <a:solidFill>
            <a:srgbClr val="F2EEEE"/>
          </a:solidFill>
          <a:ln/>
        </p:spPr>
      </p:sp>
      <p:sp>
        <p:nvSpPr>
          <p:cNvPr id="15" name="Text 12"/>
          <p:cNvSpPr/>
          <p:nvPr/>
        </p:nvSpPr>
        <p:spPr>
          <a:xfrm>
            <a:off x="6507004" y="497943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緊急處理</a:t>
            </a:r>
            <a:endParaRPr lang="en-US" sz="2200" dirty="0"/>
          </a:p>
        </p:txBody>
      </p:sp>
      <p:sp>
        <p:nvSpPr>
          <p:cNvPr id="16" name="Text 13"/>
          <p:cNvSpPr/>
          <p:nvPr/>
        </p:nvSpPr>
        <p:spPr>
          <a:xfrm>
            <a:off x="6507004" y="5469850"/>
            <a:ext cx="71027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移到陰涼處</a:t>
            </a:r>
            <a:endParaRPr lang="en-US" sz="1750" dirty="0"/>
          </a:p>
        </p:txBody>
      </p:sp>
      <p:sp>
        <p:nvSpPr>
          <p:cNvPr id="17" name="Text 14"/>
          <p:cNvSpPr/>
          <p:nvPr/>
        </p:nvSpPr>
        <p:spPr>
          <a:xfrm>
            <a:off x="6507004" y="5912048"/>
            <a:ext cx="71027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喝水降溫</a:t>
            </a:r>
            <a:endParaRPr lang="en-US" sz="1750" dirty="0"/>
          </a:p>
        </p:txBody>
      </p:sp>
      <p:sp>
        <p:nvSpPr>
          <p:cNvPr id="18" name="Text 15"/>
          <p:cNvSpPr/>
          <p:nvPr/>
        </p:nvSpPr>
        <p:spPr>
          <a:xfrm>
            <a:off x="6507004" y="6354247"/>
            <a:ext cx="71027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嚴重時打119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34628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夏日防熱小撇步</a:t>
            </a:r>
            <a:endParaRPr lang="en-US" sz="4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47430" y="1997035"/>
            <a:ext cx="1614011" cy="1306949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4892" y="2613065"/>
            <a:ext cx="318968" cy="39862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088255" y="2223849"/>
            <a:ext cx="136028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遮陽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088255" y="2714268"/>
            <a:ext cx="13602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戴帽子、撐傘</a:t>
            </a:r>
            <a:endParaRPr lang="en-US" sz="1750" dirty="0"/>
          </a:p>
        </p:txBody>
      </p:sp>
      <p:sp>
        <p:nvSpPr>
          <p:cNvPr id="7" name="Shape 3"/>
          <p:cNvSpPr/>
          <p:nvPr/>
        </p:nvSpPr>
        <p:spPr>
          <a:xfrm>
            <a:off x="4918115" y="3317081"/>
            <a:ext cx="8861822" cy="15240"/>
          </a:xfrm>
          <a:prstGeom prst="roundRect">
            <a:avLst>
              <a:gd name="adj" fmla="val 223256"/>
            </a:avLst>
          </a:prstGeom>
          <a:solidFill>
            <a:srgbClr val="D8D4D4"/>
          </a:solidFill>
          <a:ln/>
        </p:spPr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0424" y="3360658"/>
            <a:ext cx="3228022" cy="1306949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892" y="3814762"/>
            <a:ext cx="318968" cy="39862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5895261" y="3587472"/>
            <a:ext cx="158698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穿著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5895261" y="4077891"/>
            <a:ext cx="158698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淺色、寬鬆衣物</a:t>
            </a:r>
            <a:endParaRPr lang="en-US" sz="1750" dirty="0"/>
          </a:p>
        </p:txBody>
      </p:sp>
      <p:sp>
        <p:nvSpPr>
          <p:cNvPr id="12" name="Shape 6"/>
          <p:cNvSpPr/>
          <p:nvPr/>
        </p:nvSpPr>
        <p:spPr>
          <a:xfrm>
            <a:off x="5725120" y="4680704"/>
            <a:ext cx="8054816" cy="15240"/>
          </a:xfrm>
          <a:prstGeom prst="roundRect">
            <a:avLst>
              <a:gd name="adj" fmla="val 223256"/>
            </a:avLst>
          </a:prstGeom>
          <a:solidFill>
            <a:srgbClr val="D8D4D4"/>
          </a:solidFill>
          <a:ln/>
        </p:spPr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3418" y="4724281"/>
            <a:ext cx="4842034" cy="1306949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4892" y="5178385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702266" y="4951095"/>
            <a:ext cx="136028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補水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6702266" y="5441513"/>
            <a:ext cx="13602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隨時補充水分</a:t>
            </a:r>
            <a:endParaRPr lang="en-US" sz="1750" dirty="0"/>
          </a:p>
        </p:txBody>
      </p:sp>
      <p:sp>
        <p:nvSpPr>
          <p:cNvPr id="17" name="Shape 9"/>
          <p:cNvSpPr/>
          <p:nvPr/>
        </p:nvSpPr>
        <p:spPr>
          <a:xfrm>
            <a:off x="6532126" y="6044327"/>
            <a:ext cx="7247811" cy="15240"/>
          </a:xfrm>
          <a:prstGeom prst="roundRect">
            <a:avLst>
              <a:gd name="adj" fmla="val 223256"/>
            </a:avLst>
          </a:prstGeom>
          <a:solidFill>
            <a:srgbClr val="D8D4D4"/>
          </a:solidFill>
          <a:ln/>
        </p:spPr>
      </p:sp>
      <p:pic>
        <p:nvPicPr>
          <p:cNvPr id="1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294" y="6087904"/>
            <a:ext cx="6456164" cy="1306949"/>
          </a:xfrm>
          <a:prstGeom prst="rect">
            <a:avLst/>
          </a:prstGeom>
        </p:spPr>
      </p:pic>
      <p:pic>
        <p:nvPicPr>
          <p:cNvPr id="19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4773" y="6542008"/>
            <a:ext cx="318968" cy="398621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7509272" y="6314718"/>
            <a:ext cx="113359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防曬</a:t>
            </a:r>
            <a:endParaRPr lang="en-US" sz="2200" dirty="0"/>
          </a:p>
        </p:txBody>
      </p:sp>
      <p:sp>
        <p:nvSpPr>
          <p:cNvPr id="21" name="Text 11"/>
          <p:cNvSpPr/>
          <p:nvPr/>
        </p:nvSpPr>
        <p:spPr>
          <a:xfrm>
            <a:off x="7509272" y="6805136"/>
            <a:ext cx="113359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塗防曬乳液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900845"/>
            <a:ext cx="680370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記住這些，熱傷害遠離我！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5630228"/>
            <a:ext cx="4234220" cy="226814"/>
          </a:xfrm>
          <a:prstGeom prst="roundRect">
            <a:avLst>
              <a:gd name="adj" fmla="val 15001"/>
            </a:avLst>
          </a:prstGeom>
          <a:solidFill>
            <a:srgbClr val="F2EEEE"/>
          </a:solidFill>
          <a:ln/>
        </p:spPr>
      </p:sp>
      <p:sp>
        <p:nvSpPr>
          <p:cNvPr id="5" name="Text 2"/>
          <p:cNvSpPr/>
          <p:nvPr/>
        </p:nvSpPr>
        <p:spPr>
          <a:xfrm>
            <a:off x="1020604" y="608385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察覺症狀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0604" y="6574274"/>
            <a:ext cx="378059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認識熱傷害警告信號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5198031" y="5289947"/>
            <a:ext cx="4234220" cy="226814"/>
          </a:xfrm>
          <a:prstGeom prst="roundRect">
            <a:avLst>
              <a:gd name="adj" fmla="val 15001"/>
            </a:avLst>
          </a:prstGeom>
          <a:solidFill>
            <a:srgbClr val="F2EEEE"/>
          </a:solidFill>
          <a:ln/>
        </p:spPr>
      </p:sp>
      <p:sp>
        <p:nvSpPr>
          <p:cNvPr id="8" name="Text 5"/>
          <p:cNvSpPr/>
          <p:nvPr/>
        </p:nvSpPr>
        <p:spPr>
          <a:xfrm>
            <a:off x="5424845" y="574357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立即行動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5424845" y="6233993"/>
            <a:ext cx="378059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補水、降溫、休息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9602272" y="4949785"/>
            <a:ext cx="4234220" cy="226814"/>
          </a:xfrm>
          <a:prstGeom prst="roundRect">
            <a:avLst>
              <a:gd name="adj" fmla="val 15001"/>
            </a:avLst>
          </a:prstGeom>
          <a:solidFill>
            <a:srgbClr val="F2EEEE"/>
          </a:solidFill>
          <a:ln/>
        </p:spPr>
      </p:sp>
      <p:sp>
        <p:nvSpPr>
          <p:cNvPr id="11" name="Text 8"/>
          <p:cNvSpPr/>
          <p:nvPr/>
        </p:nvSpPr>
        <p:spPr>
          <a:xfrm>
            <a:off x="9829086" y="540341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尋求幫助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9829086" y="5893832"/>
            <a:ext cx="378059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嚴重時告訴大人、打119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2025-06-12T04:04:04Z</dcterms:created>
  <dcterms:modified xsi:type="dcterms:W3CDTF">2025-06-12T04:04:04Z</dcterms:modified>
</cp:coreProperties>
</file>