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7" r:id="rId2"/>
    <p:sldId id="268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7" r:id="rId18"/>
    <p:sldId id="378" r:id="rId19"/>
    <p:sldId id="371" r:id="rId20"/>
    <p:sldId id="372" r:id="rId21"/>
    <p:sldId id="373" r:id="rId22"/>
    <p:sldId id="374" r:id="rId23"/>
    <p:sldId id="375" r:id="rId24"/>
    <p:sldId id="376" r:id="rId2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00"/>
    <a:srgbClr val="FF00FF"/>
    <a:srgbClr val="FF0000"/>
    <a:srgbClr val="0000CC"/>
    <a:srgbClr val="0000FF"/>
    <a:srgbClr val="00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88" d="100"/>
          <a:sy n="88" d="100"/>
        </p:scale>
        <p:origin x="179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798256-8BFA-4891-A328-98054C295A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5E60F9-B4FF-4B0E-B5CA-E37D8A645F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EE9A-0B3B-4A08-8EAC-C1551FC618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084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D157-6D0B-44F1-8852-455BF6783B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099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5C786-7A87-4831-98A5-AFC08B0B4A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165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CCE5C-E5D7-48D7-A230-DA3D4657AD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994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9B353-424F-4A8C-B8A5-F787897DA5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196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942-4B6B-48F4-A62D-F173DE62CA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275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3791F-4F3C-4E1D-8EB5-C0334A5956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001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D4A1-4ADB-4942-9ADD-4B03763561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227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5AA2-4730-4202-ABF7-35AB5AB701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42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70707-CD41-408F-B17B-42992136D4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701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AD20-FB9B-4979-85D7-F7139CACEA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172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6AAE-8BCD-4213-AF55-6F55FFC942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98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B53BA3-1874-4615-9D84-04BAC28F48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619250" y="98107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pic>
        <p:nvPicPr>
          <p:cNvPr id="4099" name="Picture 12" descr="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437063"/>
            <a:ext cx="3355975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84976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圓角矩形 19"/>
          <p:cNvSpPr/>
          <p:nvPr/>
        </p:nvSpPr>
        <p:spPr>
          <a:xfrm>
            <a:off x="3635896" y="4508517"/>
            <a:ext cx="4788397" cy="64695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新坡國小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endParaRPr lang="zh-TW" altLang="en-US" sz="3200" dirty="0"/>
          </a:p>
        </p:txBody>
      </p:sp>
      <p:sp>
        <p:nvSpPr>
          <p:cNvPr id="21" name="圓角矩形 20"/>
          <p:cNvSpPr/>
          <p:nvPr/>
        </p:nvSpPr>
        <p:spPr>
          <a:xfrm>
            <a:off x="4067944" y="5264903"/>
            <a:ext cx="4572373" cy="697608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期初校務會議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4420904" y="6071938"/>
            <a:ext cx="4572373" cy="697607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健康促進計畫報告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2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2533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4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536416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口腔衛生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44463" y="693738"/>
            <a:ext cx="8567737" cy="47513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健康教學與活動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口腔衛生議題融入健康與體育領域課程。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辦理口腔衛生宣導活動。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健康中心提供教材教具以利教學使用。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以獎勵方式增加矯治通知單回收比率。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5.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聘請專業醫師至校演講並提供口腔衛生健康諮詢。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6.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結合衛生所辦理社區口腔衛生宣導教育活動。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7.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請家長協助督促學生於餐後及睡前刷牙。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8.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推廣正確潔牙方式及貝氏刷牙法。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9.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利用學校各項活動對家長宣導口腔衛生的觀念。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10.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進行餐後潔牙及含氟漱口。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11.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辦理教師口腔衛生研習。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12.</a:t>
            </a:r>
            <a:r>
              <a:rPr lang="zh-TW" altLang="zh-TW" sz="2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辦理口腔衛生藝文競賽。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44463" y="5375275"/>
            <a:ext cx="8531225" cy="1436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健康服務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辦理口腔衛生宣導活動。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辦理口腔健檢並統計分析、建檔。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結合社區牙醫診所，提供口腔衛生諮詢。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80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4581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2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01600" y="90488"/>
            <a:ext cx="5262563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視力保健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01600" y="781050"/>
            <a:ext cx="4470400" cy="25034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學校衛生政策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召開學校衛生委員會會議。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組織健康促進學校視力保健工作小組。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擬定校園視力保健實施計畫。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訂定校園視力保健教育宣導計畫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98425" y="3476625"/>
            <a:ext cx="4316413" cy="29654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學校物質環境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張貼視力保健海報、標語。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定期檢視教室內燈光的亮度，更換合適的燈管。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提供良好運動場所，宣導下課時教室淨空。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張貼視力保健藝文競賽作品。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4673600" y="781050"/>
            <a:ext cx="4572000" cy="15668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社會環境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宣達視力保健相關資訊。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獎勵按時繳回視力不良複檢單的學生。</a:t>
            </a:r>
            <a:endParaRPr lang="zh-TW" altLang="en-US" sz="2000" b="1" dirty="0"/>
          </a:p>
        </p:txBody>
      </p:sp>
      <p:sp>
        <p:nvSpPr>
          <p:cNvPr id="21" name="圓角矩形 20"/>
          <p:cNvSpPr/>
          <p:nvPr/>
        </p:nvSpPr>
        <p:spPr>
          <a:xfrm>
            <a:off x="4572000" y="2435225"/>
            <a:ext cx="4468813" cy="4162425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社區關係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利用班親會宣導視力保健的重要性。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辦理親職講座，增進家長對視力保健的知能。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利用校刊或親職通訊刊登視力保健相關文章。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配合社區專題講座，宣導視力保健的重要性。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2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家長參與協助視力保健工作。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8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6629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0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536416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視力保健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07950" y="814388"/>
            <a:ext cx="8567738" cy="4535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健康教學與活動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視力保健議題融入健康與體育領域課程。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辦理視力保健宣導活動。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推動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3010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教育宣導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推動多元社團。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5.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舉辦戶外教育，讓學生接觸大自然。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6.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推動望遠凝視。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7.</a:t>
            </a:r>
            <a:r>
              <a:rPr lang="zh-TW" altLang="zh-TW" sz="20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定期視力檢查並追蹤矯治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8.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利用學校各項活動對家長宣導視力保健的觀念。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9.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宣導下課教室淨空，讓眼睛充分休息。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10.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辦理教師視力保健研習。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11.</a:t>
            </a:r>
            <a:r>
              <a:rPr lang="zh-TW" altLang="zh-TW" sz="2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辦理視力保健藝文競賽。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44463" y="5375275"/>
            <a:ext cx="8531225" cy="1436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健康服務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辦理視力保健宣導活動。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辦理學生視力檢查並統計分析、建檔。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結合社區眼科診所，提供視力保健諮詢。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6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8677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8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01600" y="90488"/>
            <a:ext cx="5262563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性教育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01600" y="781050"/>
            <a:ext cx="4470400" cy="2143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學校衛生政策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召開學校衛生委員會會議。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組織性教育工作小組。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組織性平委員會。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訂定性教育宣導計畫。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179388" y="3108325"/>
            <a:ext cx="4314825" cy="20431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學校物質環境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張貼性教育海報、標語。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購置性教育相關書籍、媒體。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張貼性教育藝文競賽作品。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4673600" y="781050"/>
            <a:ext cx="4572000" cy="19272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社會環境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輔導教師提供性教育諮詢。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結合市府社工輔導機構，形成性教育輔導網絡。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設置輔導信箱提供學生諮詢。</a:t>
            </a:r>
            <a:endParaRPr lang="zh-TW" altLang="en-US" sz="2000" b="1" dirty="0"/>
          </a:p>
        </p:txBody>
      </p:sp>
      <p:sp>
        <p:nvSpPr>
          <p:cNvPr id="21" name="圓角矩形 20"/>
          <p:cNvSpPr/>
          <p:nvPr/>
        </p:nvSpPr>
        <p:spPr>
          <a:xfrm>
            <a:off x="4572000" y="2924175"/>
            <a:ext cx="4468813" cy="3457575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社區關係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結合志工說故事，將性教育融入故事內容。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辦理親職講座，增進家長對性教育相關知能。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將性教育議題列入親職講座。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利用班親會宣導性教育。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2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家長參與協助性教育工作。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4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0725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26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536416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性教育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07950" y="814388"/>
            <a:ext cx="8567738" cy="4127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健康教學與活動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性教育議題融入綜合活動課程。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138430" indent="-13843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辦理性教育宣導活動。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177800" indent="-17780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辦理兩性教育講座。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辦理性教育藝文活動。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5.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專任輔導教師進行性教育及愛滋病防治課程教學。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6.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校園張貼愛滋病防治宣傳海報。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7.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辦理愛滋病防治教師研習。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8.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配合衛生單位辦理愛滋病防治教育宣導。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9.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辦理教師性教育研習。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辦理性教育藝文競賽。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44463" y="5127625"/>
            <a:ext cx="8531225" cy="11985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健康服務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辦理性教育宣導活動。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結合專業機構，提供性教育諮詢。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2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2773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4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01600" y="90488"/>
            <a:ext cx="5262563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正確用藥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01600" y="781050"/>
            <a:ext cx="4470400" cy="2143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學校衛生政策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召開學校衛生委員會會議。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組織健康促進學校正確用藥工作小組。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訂定校園正確用藥宣導計畫。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705350" y="698500"/>
            <a:ext cx="4316413" cy="20415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學校物質環境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設置正確用藥專欄，提供正確用藥資訊。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利用跑馬燈宣導正確用藥的觀念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張貼正確用藥藝文競賽作品。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4763" y="3013075"/>
            <a:ext cx="4572000" cy="30083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社會環境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利用親職通訊宣導正確用藥觀念。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宣達正確用藥相關資訊。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透過學校文宣及跑馬燈，宣導正確用藥的觀念。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宣達全民健保相關資訊。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透過學校文宣及跑馬燈，宣導全民健保的觀念。</a:t>
            </a:r>
            <a:endParaRPr lang="zh-TW" altLang="en-US" sz="2000" b="1" dirty="0"/>
          </a:p>
        </p:txBody>
      </p:sp>
      <p:sp>
        <p:nvSpPr>
          <p:cNvPr id="21" name="圓角矩形 20"/>
          <p:cNvSpPr/>
          <p:nvPr/>
        </p:nvSpPr>
        <p:spPr>
          <a:xfrm>
            <a:off x="4705350" y="2827338"/>
            <a:ext cx="4335463" cy="4030662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社區關係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利用校刊或親職通訊刊登正確用藥相關文章。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利用學校各項活動對家長宣導正確用藥的觀念。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配合衛生局辦理學校埤健走、向毒品說不活動。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利用班親會宣導正確用藥的重要性。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家長參與協助正確用藥工作。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20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4821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2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536416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正確用藥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07950" y="814388"/>
            <a:ext cx="8567738" cy="44862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健康教學與活動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正確用藥議題融入健康與體育領域課程。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DFKaiShu-SB-Estd-BF"/>
              </a:rPr>
              <a:t>邀請專業藥師到校進行安全用藥宣導。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DFKaiShu-SB-Estd-BF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DFKaiShu-SB-Estd-BF"/>
              </a:rPr>
              <a:t>設立正確用藥專區，提供用藥安全的知識。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舉辦正確用藥宣導活動。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5.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辦理正確用藥藝文比賽。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6.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認識毒品，向毒品說不。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7.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利用學校各項活動對家長宣導正確用藥的觀念。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8.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辦理教師正確用藥研習。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9.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辦理五合一反毒宣導活動。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10.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辦理教師正確用藥研習。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11.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辦理正確用藥藝文競賽。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2550" y="5418138"/>
            <a:ext cx="8531225" cy="11985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健康服務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辦理正確用藥宣導活動。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結合社區藥局，提供正確用藥諮詢。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8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6869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0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01600" y="90488"/>
            <a:ext cx="7207250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正向心理健康促進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01600" y="781050"/>
            <a:ext cx="4110038" cy="27924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學校衛生政策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召開學校衛生委員會會議。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組織健康促進學校正向心理健康工作小組。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擬定學校正向心理健康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實施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訂定學校正向心理健康宣導計畫。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211638" y="830263"/>
            <a:ext cx="4932362" cy="25860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學校物質環境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張貼正向心理健康教育海報、標語。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購置正向心理健康相關書籍、媒體。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張貼正向心理健康藝文競賽作品。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設置正向心理健康專欄，提供正向心理健康資訊。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跑馬燈宣導正向心理健康的觀念。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-9525" y="3660775"/>
            <a:ext cx="4572000" cy="30194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社會環境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親職通訊宣導正向心理健康觀念。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宣達正向心理健康相關資訊。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透過學校文宣及跑馬燈，宣導正向心理健康的觀念。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設置輔導信箱提供學生諮詢。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結合市府社工輔導機構，形成心理輔導網絡。</a:t>
            </a:r>
            <a:endParaRPr lang="zh-TW" altLang="en-US" sz="2000" b="1" dirty="0"/>
          </a:p>
        </p:txBody>
      </p:sp>
      <p:sp>
        <p:nvSpPr>
          <p:cNvPr id="21" name="圓角矩形 20"/>
          <p:cNvSpPr/>
          <p:nvPr/>
        </p:nvSpPr>
        <p:spPr>
          <a:xfrm>
            <a:off x="4562475" y="3571875"/>
            <a:ext cx="4581525" cy="2881313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社區關係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親職通訊刊登正向心理健康文章。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利用學校各項活動對家長宣導正向心理健康的觀念。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專業機構辦理正向心理健康活動。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班親會宣導正向心理健康重要性。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家長參與協助正向心理健康工作。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38915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16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17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7667625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正向心理健康促進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07950" y="814388"/>
            <a:ext cx="6551613" cy="35512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健康教學與活動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正向心理健康議題融入綜合活動課程。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 marL="138430" indent="-13843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辦理正向心理健康宣導活動。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 marL="177800" indent="-17780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辦理正向心理健康講座。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辦理正向心理健康藝文活動。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5.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專任輔導教師進行正向心理健康課程教學。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6.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校園張貼正向心理健康宣傳海報。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7.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辦理正向心理健康教師研習。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8.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配合專業機構辦理正向心理健康教育宣導。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60338" y="4603750"/>
            <a:ext cx="6499225" cy="16700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健康服務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辦理正向心理健康宣導活動。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結合專業機構，提供正向心理健康諮詢。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4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40965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966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536416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五、健康促進計畫甘梯圖</a:t>
            </a:r>
          </a:p>
        </p:txBody>
      </p:sp>
      <p:pic>
        <p:nvPicPr>
          <p:cNvPr id="40968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74713"/>
            <a:ext cx="7775575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35150" y="1844675"/>
            <a:ext cx="4679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US" altLang="zh-TW" sz="6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endParaRPr kumimoji="0" lang="en-US" altLang="zh-TW" sz="60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755650" y="1412875"/>
            <a:ext cx="7920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endParaRPr kumimoji="0" lang="zh-TW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defRPr/>
            </a:pP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9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150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6152" name="Picture 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62363"/>
            <a:ext cx="30591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7950" y="93663"/>
            <a:ext cx="2376488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82550" y="965200"/>
            <a:ext cx="8496300" cy="1243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健康促進計畫以營造溫馨和諧且健康安全的校園環境，確保學生健康安全的成長。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187325" y="2095500"/>
            <a:ext cx="5040313" cy="16351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培養正確的飲食觀念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及習慣</a:t>
            </a:r>
          </a:p>
        </p:txBody>
      </p:sp>
      <p:sp>
        <p:nvSpPr>
          <p:cNvPr id="17" name="向右箭號 16"/>
          <p:cNvSpPr/>
          <p:nvPr/>
        </p:nvSpPr>
        <p:spPr>
          <a:xfrm>
            <a:off x="187325" y="3128963"/>
            <a:ext cx="5040313" cy="16367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營造健康的校園環境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179388" y="4225925"/>
            <a:ext cx="5041900" cy="163671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充實正確的健康知識、技能</a:t>
            </a:r>
          </a:p>
        </p:txBody>
      </p:sp>
      <p:sp>
        <p:nvSpPr>
          <p:cNvPr id="20" name="向右箭號 19"/>
          <p:cNvSpPr/>
          <p:nvPr/>
        </p:nvSpPr>
        <p:spPr>
          <a:xfrm>
            <a:off x="187325" y="5322888"/>
            <a:ext cx="5040313" cy="1636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建立健康的生活形態</a:t>
            </a:r>
          </a:p>
        </p:txBody>
      </p:sp>
      <p:sp>
        <p:nvSpPr>
          <p:cNvPr id="21" name="向右箭號 20"/>
          <p:cNvSpPr/>
          <p:nvPr/>
        </p:nvSpPr>
        <p:spPr>
          <a:xfrm>
            <a:off x="4140200" y="2416175"/>
            <a:ext cx="5111750" cy="318611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推動「學校－家庭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社區」健康營造模式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2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43013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14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327501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六、人力配置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8775" y="908050"/>
          <a:ext cx="8426450" cy="57277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3183">
                  <a:extLst>
                    <a:ext uri="{9D8B030D-6E8A-4147-A177-3AD203B41FA5}">
                      <a16:colId xmlns:a16="http://schemas.microsoft.com/office/drawing/2014/main" val="550158357"/>
                    </a:ext>
                  </a:extLst>
                </a:gridCol>
                <a:gridCol w="923183">
                  <a:extLst>
                    <a:ext uri="{9D8B030D-6E8A-4147-A177-3AD203B41FA5}">
                      <a16:colId xmlns:a16="http://schemas.microsoft.com/office/drawing/2014/main" val="3443116702"/>
                    </a:ext>
                  </a:extLst>
                </a:gridCol>
                <a:gridCol w="3290042">
                  <a:extLst>
                    <a:ext uri="{9D8B030D-6E8A-4147-A177-3AD203B41FA5}">
                      <a16:colId xmlns:a16="http://schemas.microsoft.com/office/drawing/2014/main" val="3723259207"/>
                    </a:ext>
                  </a:extLst>
                </a:gridCol>
                <a:gridCol w="3290042">
                  <a:extLst>
                    <a:ext uri="{9D8B030D-6E8A-4147-A177-3AD203B41FA5}">
                      <a16:colId xmlns:a16="http://schemas.microsoft.com/office/drawing/2014/main" val="4127777731"/>
                    </a:ext>
                  </a:extLst>
                </a:gridCol>
              </a:tblGrid>
              <a:tr h="317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計畫職稱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職稱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姓名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工作項目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24868491"/>
                  </a:ext>
                </a:extLst>
              </a:tr>
              <a:tr h="317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主任委員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校長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陳瑞蘭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綜理健康促進學校業務。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632244"/>
                  </a:ext>
                </a:extLst>
              </a:tr>
              <a:tr h="42671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副主任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委員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學務主任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江鎮村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研擬計畫，彙整報告撰寫，並協助行政協調。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91629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教務主任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劉得坤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策劃健康促進教學活動，並協助行政協調。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016086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總務主任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賴順浩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策劃健康環境與硬體計畫執行。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252208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輔導主任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吳亦杰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策劃學生心理輔導活動計畫。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229570"/>
                  </a:ext>
                </a:extLst>
              </a:tr>
              <a:tr h="317682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委員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衛生組長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王婷怡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計畫草擬、執行宣導與推動。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402345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體育組長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陳守隆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評估師生體適能，並策劃體適能相關活動。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89411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生教組長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卓淑惠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辦理藥物濫用宣導活動。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46414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訓育組長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吳栢宗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辦理健康促進學校議題活動。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164746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輔導組長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李燕如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辦理兩性藝文活動及宣導。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977748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輔導教師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陳嬿婷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協助兩性平等教學、性教育教學及宣導。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617816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營養師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呂湘蘋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提供營養教育諮詢及辦理營養教育宣導。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629778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護理師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鍾佩芳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提供師生身體健康檢查服務。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800290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教學組長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陳美蘭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協助健康促進學校議題之教學課程活動。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763921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資訊組長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張尊欣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協助建置健康促進學校網頁。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338016"/>
                  </a:ext>
                </a:extLst>
              </a:tr>
              <a:tr h="3176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事務組長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莊錦森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協助提供健康物質環境。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64" marR="5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2729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060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45061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62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327501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六、人力配置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1188" y="1125538"/>
          <a:ext cx="7921625" cy="5410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7876">
                  <a:extLst>
                    <a:ext uri="{9D8B030D-6E8A-4147-A177-3AD203B41FA5}">
                      <a16:colId xmlns:a16="http://schemas.microsoft.com/office/drawing/2014/main" val="2557410910"/>
                    </a:ext>
                  </a:extLst>
                </a:gridCol>
                <a:gridCol w="867876">
                  <a:extLst>
                    <a:ext uri="{9D8B030D-6E8A-4147-A177-3AD203B41FA5}">
                      <a16:colId xmlns:a16="http://schemas.microsoft.com/office/drawing/2014/main" val="2433724898"/>
                    </a:ext>
                  </a:extLst>
                </a:gridCol>
                <a:gridCol w="3092937">
                  <a:extLst>
                    <a:ext uri="{9D8B030D-6E8A-4147-A177-3AD203B41FA5}">
                      <a16:colId xmlns:a16="http://schemas.microsoft.com/office/drawing/2014/main" val="3290861688"/>
                    </a:ext>
                  </a:extLst>
                </a:gridCol>
                <a:gridCol w="3092937">
                  <a:extLst>
                    <a:ext uri="{9D8B030D-6E8A-4147-A177-3AD203B41FA5}">
                      <a16:colId xmlns:a16="http://schemas.microsoft.com/office/drawing/2014/main" val="4276401622"/>
                    </a:ext>
                  </a:extLst>
                </a:gridCol>
              </a:tblGrid>
              <a:tr h="731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計畫職稱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職稱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姓名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工作項目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76956484"/>
                  </a:ext>
                </a:extLst>
              </a:tr>
              <a:tr h="241307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委員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學年主任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徐碧佳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王秀珍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張嘉庭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蔡寶美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張婷怡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郭夏君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協助健康促進各項教學活動之推展與協調。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630928"/>
                  </a:ext>
                </a:extLst>
              </a:tr>
              <a:tr h="8025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家長會長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李晨湘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協助各項活動之推展及整合社區人力。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	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472708"/>
                  </a:ext>
                </a:extLst>
              </a:tr>
              <a:tr h="7315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志工隊長 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協助推展健康促進活動。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886005"/>
                  </a:ext>
                </a:extLst>
              </a:tr>
              <a:tr h="7315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自治市長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協助辦理學生健康促進宣導活動。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659" marR="58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545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08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47109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10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327501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七、預期成效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5848350" y="333375"/>
            <a:ext cx="3240088" cy="18716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菸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檳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防制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建立無菸的校園環境。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無菸家庭達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學生零抽菸。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學生零嚼檳榔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3975" y="765175"/>
            <a:ext cx="5740400" cy="2919413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※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健康體位</a:t>
            </a:r>
            <a:r>
              <a:rPr lang="en-US" altLang="zh-TW" sz="2000" b="1" kern="100" dirty="0">
                <a:latin typeface="PMingLiU" panose="02020500000000000000" pitchFamily="18" charset="-120"/>
              </a:rPr>
              <a:t>※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目標運動量人數比率達到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90%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每天吃早餐人數達到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95%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理想蔬果量人數比率達到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90%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多喝水人數比率達到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91%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5.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學校兩餐間不喝含糖飲料人數比率達到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81%</a:t>
            </a:r>
            <a:endParaRPr lang="zh-TW" altLang="zh-TW" b="1" kern="100" dirty="0">
              <a:latin typeface="Times New Roman" panose="02020603050405020304" pitchFamily="18" charset="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87313" y="3848100"/>
            <a:ext cx="5738812" cy="24828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PMingLiU" panose="02020500000000000000" pitchFamily="18" charset="-120"/>
              </a:rPr>
              <a:t>※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口腔衛生</a:t>
            </a:r>
            <a:r>
              <a:rPr lang="en-US" altLang="zh-TW" b="1" kern="100" dirty="0">
                <a:latin typeface="標楷體" panose="03000509000000000000" pitchFamily="65" charset="-120"/>
              </a:rPr>
              <a:t>※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每天至少使用一次牙線人數比率達到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50%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齲齒就醫人數比率達到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92%</a:t>
            </a:r>
            <a:r>
              <a:rPr lang="zh-TW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午餐餐後潔牙人數比率達到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90%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睡前潔牙人數比率達到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96%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861050" y="2347913"/>
            <a:ext cx="3240088" cy="43211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視力保健</a:t>
            </a:r>
            <a:r>
              <a:rPr lang="en-US" altLang="zh-TW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endParaRPr lang="zh-TW" altLang="zh-TW" b="1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標楷體" panose="03000509000000000000" pitchFamily="65" charset="-120"/>
              </a:rPr>
              <a:t>1.</a:t>
            </a:r>
            <a:r>
              <a:rPr lang="zh-TW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視力不良矯治人數比率達到</a:t>
            </a:r>
            <a:r>
              <a:rPr lang="en-US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93%</a:t>
            </a:r>
            <a:r>
              <a:rPr lang="zh-TW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標楷體" panose="03000509000000000000" pitchFamily="65" charset="-120"/>
              </a:rPr>
              <a:t>2.</a:t>
            </a:r>
            <a:r>
              <a:rPr lang="zh-TW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視力保健行動人數比率達到</a:t>
            </a:r>
            <a:r>
              <a:rPr lang="en-US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90%</a:t>
            </a:r>
            <a:r>
              <a:rPr lang="zh-TW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標楷體" panose="03000509000000000000" pitchFamily="65" charset="-120"/>
              </a:rPr>
              <a:t>3.</a:t>
            </a:r>
            <a:r>
              <a:rPr lang="zh-TW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戶外活動人數比率達到</a:t>
            </a:r>
            <a:r>
              <a:rPr lang="en-US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92%</a:t>
            </a:r>
            <a:r>
              <a:rPr lang="zh-TW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標楷體" panose="03000509000000000000" pitchFamily="65" charset="-120"/>
              </a:rPr>
              <a:t>4.</a:t>
            </a:r>
            <a:r>
              <a:rPr lang="zh-TW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下課淨空率人數比率達到</a:t>
            </a:r>
            <a:r>
              <a:rPr lang="en-US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94%</a:t>
            </a:r>
            <a:r>
              <a:rPr lang="zh-TW" altLang="zh-TW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6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49157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58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327501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七、預期成效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17475" y="855663"/>
            <a:ext cx="6605588" cy="1925637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※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性教育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含愛滋病防治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b="1" kern="100" dirty="0">
                <a:latin typeface="PMingLiU" panose="02020500000000000000" pitchFamily="18" charset="-120"/>
              </a:rPr>
              <a:t> ※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每學期完成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1~2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次性教育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含愛滋病防治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宣導。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性教育融入課程。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建立兩性平等友善校園。</a:t>
            </a:r>
            <a:endParaRPr lang="zh-TW" altLang="zh-TW" b="1" kern="100" dirty="0">
              <a:latin typeface="Times New Roman" panose="02020603050405020304" pitchFamily="18" charset="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0488" y="2932113"/>
            <a:ext cx="7462837" cy="18430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b="1" kern="100" dirty="0">
                <a:latin typeface="標楷體" panose="03000509000000000000" pitchFamily="65" charset="-120"/>
              </a:rPr>
              <a:t>※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正確用藥教育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含全民健保教育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b="1" kern="100" dirty="0">
                <a:latin typeface="PMingLiU" panose="02020500000000000000" pitchFamily="18" charset="-120"/>
              </a:rPr>
              <a:t> ※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每學期完成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1~2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次正確用藥教育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含全民健保教育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宣導。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0" dirty="0"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遵照醫囑服藥人數比率達</a:t>
            </a:r>
            <a:r>
              <a:rPr lang="en-US" altLang="zh-TW" sz="2000" b="1" kern="0" dirty="0"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96%</a:t>
            </a:r>
            <a:r>
              <a:rPr lang="zh-TW" altLang="zh-TW" sz="2000" b="1" kern="0" dirty="0"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0" dirty="0"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學生家庭利用用藥諮詢比率達</a:t>
            </a:r>
            <a:r>
              <a:rPr lang="en-US" altLang="zh-TW" sz="2000" b="1" kern="0" dirty="0"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80%</a:t>
            </a:r>
            <a:r>
              <a:rPr lang="zh-TW" altLang="zh-TW" sz="2000" b="1" kern="0" dirty="0"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93663" y="4914900"/>
            <a:ext cx="7459662" cy="1827213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※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正向心理健康</a:t>
            </a:r>
            <a:r>
              <a:rPr lang="en-US" altLang="zh-TW" b="1" kern="100" dirty="0">
                <a:latin typeface="PMingLiU" panose="02020500000000000000" pitchFamily="18" charset="-120"/>
              </a:rPr>
              <a:t>※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心理健康正確知識率達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90%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心理健康正向態度率達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90%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心理健康自我效能率達</a:t>
            </a:r>
            <a:r>
              <a:rPr lang="en-US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85%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b="1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4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51205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06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1207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311525"/>
            <a:ext cx="29051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圓角矩形 13"/>
          <p:cNvSpPr>
            <a:spLocks noChangeArrowheads="1"/>
          </p:cNvSpPr>
          <p:nvPr/>
        </p:nvSpPr>
        <p:spPr bwMode="auto">
          <a:xfrm>
            <a:off x="179388" y="473075"/>
            <a:ext cx="3168650" cy="811213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一切為學生</a:t>
            </a:r>
          </a:p>
        </p:txBody>
      </p:sp>
      <p:sp>
        <p:nvSpPr>
          <p:cNvPr id="51209" name="圓角矩形 14"/>
          <p:cNvSpPr>
            <a:spLocks noChangeArrowheads="1"/>
          </p:cNvSpPr>
          <p:nvPr/>
        </p:nvSpPr>
        <p:spPr bwMode="auto">
          <a:xfrm>
            <a:off x="800100" y="1398588"/>
            <a:ext cx="3282950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為一切學生</a:t>
            </a:r>
          </a:p>
        </p:txBody>
      </p:sp>
      <p:sp>
        <p:nvSpPr>
          <p:cNvPr id="51210" name="圓角矩形 15"/>
          <p:cNvSpPr>
            <a:spLocks noChangeArrowheads="1"/>
          </p:cNvSpPr>
          <p:nvPr/>
        </p:nvSpPr>
        <p:spPr bwMode="auto">
          <a:xfrm>
            <a:off x="1584325" y="2392363"/>
            <a:ext cx="3240088" cy="838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為學生一切</a:t>
            </a:r>
          </a:p>
        </p:txBody>
      </p:sp>
      <p:sp>
        <p:nvSpPr>
          <p:cNvPr id="17" name="心形 16"/>
          <p:cNvSpPr/>
          <p:nvPr/>
        </p:nvSpPr>
        <p:spPr bwMode="auto">
          <a:xfrm>
            <a:off x="4111625" y="-36513"/>
            <a:ext cx="5003800" cy="3209926"/>
          </a:xfrm>
          <a:prstGeom prst="heart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一同營造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健康安全的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校園環境</a:t>
            </a:r>
          </a:p>
        </p:txBody>
      </p:sp>
      <p:pic>
        <p:nvPicPr>
          <p:cNvPr id="512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311525"/>
            <a:ext cx="29432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311525"/>
            <a:ext cx="28813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8197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5400" y="1038225"/>
            <a:ext cx="8794750" cy="3759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教育部國民及學前教育署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日臺教國署學字第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1100083315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號函。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桃園市政府教育局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日桃教體字第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1100064177</a:t>
            </a:r>
            <a:r>
              <a:rPr lang="zh-TW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號函。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桃園市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學年度學校衛生委員會會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議。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107950" y="93663"/>
            <a:ext cx="2376488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二、依據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115888" y="5002213"/>
            <a:ext cx="8424862" cy="1163637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學年度校務會議決議案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待通過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45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14300" y="1023938"/>
            <a:ext cx="6042025" cy="825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學區家長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農階層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居多。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07950" y="93663"/>
            <a:ext cx="3240088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三、背景說明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14300" y="1936750"/>
            <a:ext cx="7986713" cy="8239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單親、外配及隔代教養比例日漸提高</a:t>
            </a:r>
            <a:r>
              <a:rPr lang="zh-TW" altLang="en-US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07950" y="2884488"/>
            <a:ext cx="8785225" cy="825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3200" b="1" dirty="0" smtClean="0">
                <a:solidFill>
                  <a:srgbClr val="FFFF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 smtClean="0">
                <a:solidFill>
                  <a:srgbClr val="FFFF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3200" b="1" dirty="0" smtClean="0">
                <a:solidFill>
                  <a:srgbClr val="FFFF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dirty="0" smtClean="0">
                <a:solidFill>
                  <a:srgbClr val="FFFF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學生外食機會多</a:t>
            </a:r>
            <a:r>
              <a:rPr lang="zh-TW" altLang="en-US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：甜食、飲料及油炸食品。</a:t>
            </a:r>
          </a:p>
        </p:txBody>
      </p:sp>
      <p:sp>
        <p:nvSpPr>
          <p:cNvPr id="2" name="爆炸 1 1"/>
          <p:cNvSpPr/>
          <p:nvPr/>
        </p:nvSpPr>
        <p:spPr>
          <a:xfrm>
            <a:off x="-171450" y="3263900"/>
            <a:ext cx="3600450" cy="237648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健康體位</a:t>
            </a:r>
          </a:p>
        </p:txBody>
      </p:sp>
      <p:sp>
        <p:nvSpPr>
          <p:cNvPr id="14" name="爆炸 1 13"/>
          <p:cNvSpPr/>
          <p:nvPr/>
        </p:nvSpPr>
        <p:spPr>
          <a:xfrm>
            <a:off x="-471488" y="4664075"/>
            <a:ext cx="3600451" cy="2376488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菸檳防制</a:t>
            </a:r>
          </a:p>
        </p:txBody>
      </p:sp>
      <p:sp>
        <p:nvSpPr>
          <p:cNvPr id="15" name="爆炸 1 14"/>
          <p:cNvSpPr/>
          <p:nvPr/>
        </p:nvSpPr>
        <p:spPr>
          <a:xfrm>
            <a:off x="2211388" y="3271838"/>
            <a:ext cx="3600450" cy="2376487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口腔衛生</a:t>
            </a:r>
          </a:p>
        </p:txBody>
      </p:sp>
      <p:sp>
        <p:nvSpPr>
          <p:cNvPr id="16" name="爆炸 1 15"/>
          <p:cNvSpPr/>
          <p:nvPr/>
        </p:nvSpPr>
        <p:spPr>
          <a:xfrm>
            <a:off x="1931988" y="5013325"/>
            <a:ext cx="3600450" cy="2376488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視力保健</a:t>
            </a:r>
          </a:p>
        </p:txBody>
      </p:sp>
      <p:sp>
        <p:nvSpPr>
          <p:cNvPr id="17" name="爆炸 1 16"/>
          <p:cNvSpPr/>
          <p:nvPr/>
        </p:nvSpPr>
        <p:spPr>
          <a:xfrm>
            <a:off x="4597400" y="3230563"/>
            <a:ext cx="3600450" cy="2376487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性教育</a:t>
            </a:r>
          </a:p>
        </p:txBody>
      </p:sp>
      <p:sp>
        <p:nvSpPr>
          <p:cNvPr id="19" name="爆炸 1 18"/>
          <p:cNvSpPr/>
          <p:nvPr/>
        </p:nvSpPr>
        <p:spPr>
          <a:xfrm>
            <a:off x="4443413" y="4962525"/>
            <a:ext cx="3600450" cy="2376488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正確用藥</a:t>
            </a:r>
          </a:p>
        </p:txBody>
      </p:sp>
      <p:sp>
        <p:nvSpPr>
          <p:cNvPr id="18" name="爆炸 1 17"/>
          <p:cNvSpPr/>
          <p:nvPr/>
        </p:nvSpPr>
        <p:spPr>
          <a:xfrm>
            <a:off x="6523038" y="4013200"/>
            <a:ext cx="3600450" cy="2609850"/>
          </a:xfrm>
          <a:prstGeom prst="irregularSeal1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正向心理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健康促進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2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2293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4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01600" y="90488"/>
            <a:ext cx="5262563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健康體位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01600" y="781050"/>
            <a:ext cx="4546600" cy="1773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學校衛生政策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2000" b="1" dirty="0"/>
              <a:t>1.</a:t>
            </a:r>
            <a:r>
              <a:rPr lang="zh-TW" altLang="zh-TW" sz="2000" b="1" dirty="0"/>
              <a:t>召開學校衛生委員會會議。</a:t>
            </a:r>
          </a:p>
          <a:p>
            <a:pPr>
              <a:defRPr/>
            </a:pPr>
            <a:r>
              <a:rPr lang="en-US" altLang="zh-TW" sz="2000" b="1" dirty="0"/>
              <a:t>2.</a:t>
            </a:r>
            <a:r>
              <a:rPr lang="zh-TW" altLang="zh-TW" sz="2000" b="1" dirty="0"/>
              <a:t>組織健康促進學校健康體位工作小組。</a:t>
            </a:r>
          </a:p>
          <a:p>
            <a:pPr>
              <a:defRPr/>
            </a:pPr>
            <a:r>
              <a:rPr lang="en-US" altLang="zh-TW" sz="2000" b="1" dirty="0"/>
              <a:t>3.</a:t>
            </a:r>
            <a:r>
              <a:rPr lang="zh-TW" altLang="zh-TW" sz="2000" b="1" dirty="0"/>
              <a:t>擬定健康體位教育宣導計畫。</a:t>
            </a:r>
            <a:endParaRPr lang="zh-TW" altLang="en-US" sz="2000" b="1" dirty="0"/>
          </a:p>
        </p:txBody>
      </p:sp>
      <p:sp>
        <p:nvSpPr>
          <p:cNvPr id="19" name="圓角矩形 18"/>
          <p:cNvSpPr/>
          <p:nvPr/>
        </p:nvSpPr>
        <p:spPr>
          <a:xfrm>
            <a:off x="112713" y="2670175"/>
            <a:ext cx="4535487" cy="4111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學校物質環境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2000" b="1" dirty="0"/>
              <a:t>1.</a:t>
            </a:r>
            <a:r>
              <a:rPr lang="zh-TW" altLang="zh-TW" sz="2000" b="1" dirty="0"/>
              <a:t>班班設置飲水機，定期更換濾心，水塔定期清洗。</a:t>
            </a:r>
          </a:p>
          <a:p>
            <a:pPr>
              <a:defRPr/>
            </a:pPr>
            <a:r>
              <a:rPr lang="en-US" altLang="zh-TW" sz="2000" b="1" dirty="0"/>
              <a:t>2.</a:t>
            </a:r>
            <a:r>
              <a:rPr lang="zh-TW" altLang="zh-TW" sz="2000" b="1" dirty="0"/>
              <a:t>提供午餐菜色、熱量及營養分析</a:t>
            </a:r>
          </a:p>
          <a:p>
            <a:pPr>
              <a:defRPr/>
            </a:pPr>
            <a:r>
              <a:rPr lang="en-US" altLang="zh-TW" sz="2000" b="1" dirty="0"/>
              <a:t>3.</a:t>
            </a:r>
            <a:r>
              <a:rPr lang="zh-TW" altLang="zh-TW" sz="2000" b="1" dirty="0"/>
              <a:t>設置午餐專欄，張貼飲食營養及飲食安全新知。</a:t>
            </a:r>
          </a:p>
          <a:p>
            <a:pPr>
              <a:defRPr/>
            </a:pPr>
            <a:r>
              <a:rPr lang="en-US" altLang="zh-TW" sz="2000" b="1" dirty="0"/>
              <a:t>4.</a:t>
            </a:r>
            <a:r>
              <a:rPr lang="zh-TW" altLang="zh-TW" sz="2000" b="1" dirty="0"/>
              <a:t>加強午餐廚房及供應商衛生督導及管理。</a:t>
            </a:r>
          </a:p>
          <a:p>
            <a:pPr>
              <a:defRPr/>
            </a:pPr>
            <a:r>
              <a:rPr lang="en-US" altLang="zh-TW" sz="2000" b="1" dirty="0"/>
              <a:t>5.</a:t>
            </a:r>
            <a:r>
              <a:rPr lang="zh-TW" altLang="zh-TW" sz="2000" b="1" dirty="0"/>
              <a:t>張貼健康體位藝文競賽作品。</a:t>
            </a:r>
          </a:p>
          <a:p>
            <a:pPr>
              <a:defRPr/>
            </a:pPr>
            <a:r>
              <a:rPr lang="en-US" altLang="zh-TW" sz="2000" b="1" dirty="0"/>
              <a:t>6.</a:t>
            </a:r>
            <a:r>
              <a:rPr lang="zh-TW" altLang="zh-TW" sz="2000" b="1" dirty="0"/>
              <a:t>購置足夠運動設施，提供安全運動環境。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4787900" y="781050"/>
            <a:ext cx="4284663" cy="22875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社會環境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2000" b="1" dirty="0"/>
              <a:t>1.</a:t>
            </a:r>
            <a:r>
              <a:rPr lang="zh-TW" altLang="zh-TW" sz="2000" b="1" dirty="0"/>
              <a:t>宣達健康體位相關資訊。</a:t>
            </a:r>
          </a:p>
          <a:p>
            <a:pPr>
              <a:defRPr/>
            </a:pPr>
            <a:r>
              <a:rPr lang="en-US" altLang="zh-TW" sz="2000" b="1" dirty="0"/>
              <a:t>2.</a:t>
            </a:r>
            <a:r>
              <a:rPr lang="zh-TW" altLang="zh-TW" sz="2000" b="1" dirty="0"/>
              <a:t>午餐專欄張貼營養健康相關資訊</a:t>
            </a:r>
          </a:p>
          <a:p>
            <a:pPr>
              <a:defRPr/>
            </a:pPr>
            <a:r>
              <a:rPr lang="en-US" altLang="zh-TW" sz="2000" b="1" dirty="0"/>
              <a:t>3.</a:t>
            </a:r>
            <a:r>
              <a:rPr lang="zh-TW" altLang="zh-TW" sz="2000" b="1" dirty="0"/>
              <a:t>辦理親子戶外活動，提供學生競賽機會。</a:t>
            </a:r>
          </a:p>
          <a:p>
            <a:pPr>
              <a:defRPr/>
            </a:pPr>
            <a:r>
              <a:rPr lang="en-US" altLang="zh-TW" sz="2000" b="1" dirty="0"/>
              <a:t>4.</a:t>
            </a:r>
            <a:r>
              <a:rPr lang="zh-TW" altLang="zh-TW" sz="2000" b="1" dirty="0"/>
              <a:t>組隊參加全市或社區體育競賽活動。</a:t>
            </a:r>
            <a:endParaRPr lang="zh-TW" altLang="en-US" sz="2000" b="1" dirty="0"/>
          </a:p>
        </p:txBody>
      </p:sp>
      <p:sp>
        <p:nvSpPr>
          <p:cNvPr id="21" name="圓角矩形 20"/>
          <p:cNvSpPr/>
          <p:nvPr/>
        </p:nvSpPr>
        <p:spPr>
          <a:xfrm>
            <a:off x="4756150" y="3173413"/>
            <a:ext cx="4284663" cy="3502025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社區關係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2000" b="1" dirty="0"/>
              <a:t>1.</a:t>
            </a:r>
            <a:r>
              <a:rPr lang="zh-TW" altLang="zh-TW" sz="2000" b="1" dirty="0"/>
              <a:t>班親會時宣導一日五蔬果重要性。</a:t>
            </a:r>
          </a:p>
          <a:p>
            <a:pPr>
              <a:defRPr/>
            </a:pPr>
            <a:r>
              <a:rPr lang="en-US" altLang="zh-TW" sz="2000" b="1" dirty="0"/>
              <a:t>2.</a:t>
            </a:r>
            <a:r>
              <a:rPr lang="zh-TW" altLang="zh-TW" sz="2000" b="1" dirty="0"/>
              <a:t>配合學校運動會邀請家長及社區民眾辦理體育活動。</a:t>
            </a:r>
          </a:p>
          <a:p>
            <a:pPr>
              <a:defRPr/>
            </a:pPr>
            <a:r>
              <a:rPr lang="en-US" altLang="zh-TW" sz="2000" b="1" dirty="0"/>
              <a:t>3.</a:t>
            </a:r>
            <a:r>
              <a:rPr lang="zh-TW" altLang="zh-TW" sz="2000" b="1" dirty="0"/>
              <a:t>辦理親職講座，增進家長及社區民眾健康知能。</a:t>
            </a:r>
          </a:p>
          <a:p>
            <a:pPr>
              <a:defRPr/>
            </a:pPr>
            <a:r>
              <a:rPr lang="en-US" altLang="zh-TW" sz="2000" b="1" dirty="0"/>
              <a:t>4.</a:t>
            </a:r>
            <a:r>
              <a:rPr lang="zh-TW" altLang="zh-TW" sz="2000" b="1" dirty="0"/>
              <a:t>配合衛生所健康體位會議，建立健康體位聯絡網。</a:t>
            </a:r>
          </a:p>
          <a:p>
            <a:pPr>
              <a:defRPr/>
            </a:pPr>
            <a:r>
              <a:rPr lang="en-US" altLang="zh-TW" sz="2000" b="1" dirty="0"/>
              <a:t>5.</a:t>
            </a:r>
            <a:r>
              <a:rPr lang="zh-TW" altLang="zh-TW" sz="2000" b="1" dirty="0"/>
              <a:t>家長參與協助健康體位工作。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40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41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2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536416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健康體位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07950" y="763588"/>
            <a:ext cx="7019925" cy="4752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健康教學與活動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健康體位議題融入健康與體育領域課程。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辦理健康體位教育宣導活動。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辦理運動會及期末各項體育競賽活動。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結合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SH150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計畫，課間活動實施健康操及慢跑活動。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辦理體適能檢測。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實施游泳教學。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鼓勵學生多喝白開水，少喝含糖飲料。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辦理營養教育宣導。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辦理學校埤路跑。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辦理書包減重檢測及宣導。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利用學校各項活動對家長宣導健康飲食觀念。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辦理教師健康與體育研習。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13.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辦理健康體位藝文競賽。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14.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開設體育性社團。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15900" y="5127625"/>
            <a:ext cx="7019925" cy="15843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健康服務</a:t>
            </a:r>
            <a:r>
              <a:rPr lang="en-US" altLang="zh-TW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b="1" dirty="0"/>
          </a:p>
          <a:p>
            <a:pPr>
              <a:defRPr/>
            </a:pPr>
            <a:r>
              <a:rPr lang="en-US" altLang="zh-TW" b="1" dirty="0"/>
              <a:t>1.</a:t>
            </a:r>
            <a:r>
              <a:rPr lang="zh-TW" altLang="zh-TW" b="1" dirty="0"/>
              <a:t>辦理健康體位宣導活動。</a:t>
            </a:r>
          </a:p>
          <a:p>
            <a:pPr>
              <a:defRPr/>
            </a:pPr>
            <a:r>
              <a:rPr lang="en-US" altLang="zh-TW" b="1" dirty="0"/>
              <a:t>2.</a:t>
            </a:r>
            <a:r>
              <a:rPr lang="zh-TW" altLang="zh-TW" b="1" dirty="0"/>
              <a:t>辦理學生體重檢測並統計分析、建檔。</a:t>
            </a:r>
          </a:p>
          <a:p>
            <a:pPr>
              <a:defRPr/>
            </a:pPr>
            <a:r>
              <a:rPr lang="en-US" altLang="zh-TW" b="1" dirty="0"/>
              <a:t>3.</a:t>
            </a:r>
            <a:r>
              <a:rPr lang="zh-TW" altLang="zh-TW" b="1" dirty="0"/>
              <a:t>教導學生計算</a:t>
            </a:r>
            <a:r>
              <a:rPr lang="en-US" altLang="zh-TW" b="1" dirty="0"/>
              <a:t>BMI</a:t>
            </a:r>
            <a:r>
              <a:rPr lang="zh-TW" altLang="zh-TW" b="1" dirty="0"/>
              <a:t>，認識健康體位。</a:t>
            </a:r>
          </a:p>
          <a:p>
            <a:pPr>
              <a:defRPr/>
            </a:pPr>
            <a:r>
              <a:rPr lang="en-US" altLang="zh-TW" b="1" dirty="0"/>
              <a:t>4.</a:t>
            </a:r>
            <a:r>
              <a:rPr lang="zh-TW" altLang="zh-TW" b="1" dirty="0"/>
              <a:t>成立健走班，協助學生擬定體重控制計畫。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8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6389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0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01600" y="90488"/>
            <a:ext cx="5262563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菸檳防制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01600" y="781050"/>
            <a:ext cx="4470400" cy="21939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2000" b="1" smtClean="0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學校衛生政策</a:t>
            </a:r>
            <a:r>
              <a:rPr lang="en-US" altLang="zh-TW" sz="2000" b="1" smtClean="0">
                <a:solidFill>
                  <a:srgbClr val="FF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2000" smtClean="0">
                <a:solidFill>
                  <a:srgbClr val="FFFF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召開學校衛生委員會會議。</a:t>
            </a:r>
            <a:endParaRPr lang="zh-TW" altLang="zh-TW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2000" smtClean="0">
                <a:solidFill>
                  <a:srgbClr val="FFFF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組織健康促進學校菸</a:t>
            </a:r>
            <a:r>
              <a:rPr lang="zh-TW" altLang="en-US" sz="200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檳</a:t>
            </a:r>
            <a:r>
              <a:rPr lang="zh-TW" altLang="zh-TW" sz="200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防制小組。</a:t>
            </a:r>
            <a:endParaRPr lang="zh-TW" altLang="zh-TW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2000" smtClean="0">
                <a:solidFill>
                  <a:srgbClr val="FFFF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00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訂定校園菸</a:t>
            </a:r>
            <a:r>
              <a:rPr lang="zh-TW" altLang="en-US" sz="200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檳</a:t>
            </a:r>
            <a:r>
              <a:rPr lang="zh-TW" altLang="zh-TW" sz="200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防制計畫。</a:t>
            </a:r>
            <a:endParaRPr lang="zh-TW" altLang="zh-TW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smtClean="0">
                <a:solidFill>
                  <a:srgbClr val="FFFF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000" smtClean="0">
                <a:solidFill>
                  <a:srgbClr val="FFFFFF"/>
                </a:solidFill>
                <a:ea typeface="標楷體" panose="03000509000000000000" pitchFamily="65" charset="-120"/>
              </a:rPr>
              <a:t>訂定菸</a:t>
            </a:r>
            <a:r>
              <a:rPr lang="zh-TW" altLang="en-US" sz="2000" smtClean="0">
                <a:solidFill>
                  <a:srgbClr val="FFFFFF"/>
                </a:solidFill>
                <a:ea typeface="標楷體" panose="03000509000000000000" pitchFamily="65" charset="-120"/>
              </a:rPr>
              <a:t>檳</a:t>
            </a:r>
            <a:r>
              <a:rPr lang="zh-TW" altLang="zh-TW" sz="2000" smtClean="0">
                <a:solidFill>
                  <a:srgbClr val="FFFFFF"/>
                </a:solidFill>
                <a:ea typeface="標楷體" panose="03000509000000000000" pitchFamily="65" charset="-120"/>
              </a:rPr>
              <a:t>防制教育宣導計畫。</a:t>
            </a:r>
            <a:endParaRPr lang="zh-TW" altLang="en-US" sz="2000" b="1" smtClean="0">
              <a:solidFill>
                <a:srgbClr val="FFFFFF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112713" y="3136900"/>
            <a:ext cx="4314825" cy="28844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學校物質環境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張貼菸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檳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防制海報、標語。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建立無菸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無檳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校園環境。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張貼禁菸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禁檳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標誌。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4.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推動校園周邊設立無菸人行道。</a:t>
            </a:r>
            <a:endParaRPr lang="zh-TW" altLang="zh-TW" sz="2000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張貼菸</a:t>
            </a:r>
            <a:r>
              <a:rPr lang="zh-TW" altLang="en-US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檳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防制藝文競賽作品。</a:t>
            </a:r>
            <a:endParaRPr lang="zh-TW" altLang="zh-TW" sz="2000" b="1" dirty="0"/>
          </a:p>
        </p:txBody>
      </p:sp>
      <p:sp>
        <p:nvSpPr>
          <p:cNvPr id="20" name="圓角矩形 19"/>
          <p:cNvSpPr/>
          <p:nvPr/>
        </p:nvSpPr>
        <p:spPr>
          <a:xfrm>
            <a:off x="4673600" y="781050"/>
            <a:ext cx="4572000" cy="22875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2000" b="1" smtClean="0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en-US" sz="2000" b="1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社會環境</a:t>
            </a:r>
            <a:r>
              <a:rPr lang="en-US" altLang="zh-TW" sz="2000" b="1" smtClean="0">
                <a:solidFill>
                  <a:srgbClr val="FF0000"/>
                </a:solidFill>
                <a:latin typeface="新細明體" panose="02020500000000000000" pitchFamily="18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2000" b="1" smtClean="0">
                <a:solidFill>
                  <a:srgbClr val="FFFF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b="1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全校師生進行我不吸菸</a:t>
            </a:r>
            <a:r>
              <a:rPr lang="zh-TW" altLang="en-US" sz="2000" b="1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不嚼檳榔</a:t>
            </a:r>
            <a:r>
              <a:rPr lang="zh-TW" altLang="zh-TW" sz="2000" b="1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宣言活動。</a:t>
            </a:r>
            <a:endParaRPr lang="zh-TW" altLang="zh-TW" sz="2000" b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2000" b="1" smtClean="0">
                <a:solidFill>
                  <a:srgbClr val="FFFF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b="1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配合觀音區衛生所推動無菸家庭。</a:t>
            </a:r>
            <a:endParaRPr lang="zh-TW" altLang="zh-TW" sz="2000" b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2000" b="1" smtClean="0">
                <a:solidFill>
                  <a:srgbClr val="FFFF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000" b="1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獎勵簽署無菸</a:t>
            </a:r>
            <a:r>
              <a:rPr lang="zh-TW" altLang="en-US" sz="2000" b="1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無檳</a:t>
            </a:r>
            <a:r>
              <a:rPr lang="zh-TW" altLang="zh-TW" sz="2000" b="1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家庭的學生。</a:t>
            </a:r>
            <a:endParaRPr lang="zh-TW" altLang="zh-TW" sz="2000" b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smtClean="0">
                <a:solidFill>
                  <a:srgbClr val="FFFF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000" b="1" smtClean="0">
                <a:solidFill>
                  <a:srgbClr val="FFFFFF"/>
                </a:solidFill>
                <a:ea typeface="標楷體" panose="03000509000000000000" pitchFamily="65" charset="-120"/>
              </a:rPr>
              <a:t>宣達菸</a:t>
            </a:r>
            <a:r>
              <a:rPr lang="zh-TW" altLang="en-US" sz="2000" b="1" smtClean="0">
                <a:solidFill>
                  <a:srgbClr val="FFFFFF"/>
                </a:solidFill>
                <a:ea typeface="標楷體" panose="03000509000000000000" pitchFamily="65" charset="-120"/>
              </a:rPr>
              <a:t>檳</a:t>
            </a:r>
            <a:r>
              <a:rPr lang="zh-TW" altLang="zh-TW" sz="2000" b="1" smtClean="0">
                <a:solidFill>
                  <a:srgbClr val="FFFFFF"/>
                </a:solidFill>
                <a:ea typeface="標楷體" panose="03000509000000000000" pitchFamily="65" charset="-120"/>
              </a:rPr>
              <a:t>防制相關資訊。</a:t>
            </a:r>
            <a:endParaRPr lang="zh-TW" altLang="en-US" sz="2000" b="1" smtClean="0">
              <a:solidFill>
                <a:srgbClr val="FFFFFF"/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572000" y="3173413"/>
            <a:ext cx="4392613" cy="2703512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社區關係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2000" b="1" dirty="0"/>
              <a:t>1.</a:t>
            </a:r>
            <a:r>
              <a:rPr lang="zh-TW" altLang="zh-TW" sz="2000" b="1" dirty="0"/>
              <a:t>配合衛生局辦理學校埤戒菸</a:t>
            </a:r>
            <a:r>
              <a:rPr lang="zh-TW" altLang="en-US" sz="2000" b="1" dirty="0"/>
              <a:t>戒檳</a:t>
            </a:r>
            <a:r>
              <a:rPr lang="zh-TW" altLang="zh-TW" sz="2000" b="1" dirty="0"/>
              <a:t>健走活動。</a:t>
            </a:r>
          </a:p>
          <a:p>
            <a:pPr>
              <a:defRPr/>
            </a:pPr>
            <a:r>
              <a:rPr lang="en-US" altLang="zh-TW" sz="2000" b="1" dirty="0"/>
              <a:t>2.</a:t>
            </a:r>
            <a:r>
              <a:rPr lang="zh-TW" altLang="zh-TW" sz="2000" b="1" dirty="0"/>
              <a:t>配合衛生局辦理四癌篩選活動。</a:t>
            </a:r>
          </a:p>
          <a:p>
            <a:pPr>
              <a:defRPr/>
            </a:pPr>
            <a:r>
              <a:rPr lang="en-US" altLang="zh-TW" sz="2000" b="1" dirty="0"/>
              <a:t>3.</a:t>
            </a:r>
            <a:r>
              <a:rPr lang="zh-TW" altLang="zh-TW" sz="2000" b="1" dirty="0"/>
              <a:t>請附近商家拒賣菸品</a:t>
            </a:r>
            <a:r>
              <a:rPr lang="zh-TW" altLang="en-US" sz="2000" b="1" dirty="0"/>
              <a:t>檳品</a:t>
            </a:r>
            <a:r>
              <a:rPr lang="zh-TW" altLang="zh-TW" sz="2000" b="1" dirty="0"/>
              <a:t>給青少年。</a:t>
            </a:r>
          </a:p>
          <a:p>
            <a:pPr>
              <a:defRPr/>
            </a:pPr>
            <a:r>
              <a:rPr lang="en-US" altLang="zh-TW" sz="2000" b="1" dirty="0"/>
              <a:t>4.</a:t>
            </a:r>
            <a:r>
              <a:rPr lang="zh-TW" altLang="zh-TW" sz="2000" b="1" dirty="0"/>
              <a:t>家長參與協助菸</a:t>
            </a:r>
            <a:r>
              <a:rPr lang="zh-TW" altLang="en-US" sz="2000" b="1" dirty="0"/>
              <a:t>檳</a:t>
            </a:r>
            <a:r>
              <a:rPr lang="zh-TW" altLang="zh-TW" sz="2000" b="1" dirty="0"/>
              <a:t>防制工作。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8437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38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4463" y="90488"/>
            <a:ext cx="5364162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菸害防制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44463" y="835025"/>
            <a:ext cx="8567737" cy="3025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4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4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健康教學與活動</a:t>
            </a:r>
            <a:r>
              <a:rPr lang="en-US" altLang="zh-TW" sz="24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菸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檳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防制議題融入健康與體育領域課程。</a:t>
            </a: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辦理菸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檳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防制宣導活動。</a:t>
            </a: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辦理五合一教育宣導。</a:t>
            </a: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利用學校各項活動對家長宣導拒菸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拒檳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觀念。</a:t>
            </a: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辦理教師菸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檳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防制研習。</a:t>
            </a: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辦理菸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檳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防制藝文競賽。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69863" y="4048125"/>
            <a:ext cx="8532812" cy="15843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4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4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健康服務</a:t>
            </a:r>
            <a:r>
              <a:rPr lang="en-US" altLang="zh-TW" sz="24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辦理菸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檳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防制宣導活動。</a:t>
            </a: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配合衛生單位辦理無菸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無檳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家庭宣導活動。</a:t>
            </a: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與戒菸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戒檳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治療機構合作，提供戒菸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戒檳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諮商與治療服務。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2700338" y="2060575"/>
            <a:ext cx="374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FF3300"/>
                </a:solidFill>
                <a:ea typeface="標楷體" panose="03000509000000000000" pitchFamily="65" charset="-120"/>
              </a:rPr>
              <a:t> </a:t>
            </a:r>
            <a:endParaRPr lang="en-US" altLang="zh-TW" sz="5400" b="1">
              <a:ea typeface="標楷體" panose="03000509000000000000" pitchFamily="65" charset="-12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68313" y="2347913"/>
            <a:ext cx="792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4" name="Rectangle 17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0485" name="Line 155"/>
          <p:cNvSpPr>
            <a:spLocks noChangeShapeType="1"/>
          </p:cNvSpPr>
          <p:nvPr/>
        </p:nvSpPr>
        <p:spPr bwMode="auto">
          <a:xfrm>
            <a:off x="2754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6" name="Line 171"/>
          <p:cNvSpPr>
            <a:spLocks noChangeShapeType="1"/>
          </p:cNvSpPr>
          <p:nvPr/>
        </p:nvSpPr>
        <p:spPr bwMode="auto">
          <a:xfrm>
            <a:off x="4987925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01600" y="90488"/>
            <a:ext cx="5262563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四、實施項目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口腔衛生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01600" y="781050"/>
            <a:ext cx="4470400" cy="27193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學校衛生政策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召開學校衛生委員會會議。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組織健康促進學校口腔衛生工作小組。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擬定校園口腔衛生及含氟漱口水實施計畫。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訂定校園口腔衛生教育宣導計畫。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112713" y="3587750"/>
            <a:ext cx="4314825" cy="24336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學校物質環境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設置足夠的洗手台。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張貼口腔衛生海報、標語。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每日午餐後實施餐後潔牙。</a:t>
            </a:r>
          </a:p>
          <a:p>
            <a:pPr>
              <a:defRPr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張貼口腔衛生藝文競賽作品。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4673600" y="781050"/>
            <a:ext cx="4572000" cy="22875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zh-TW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社會環境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辦理潔牙天使獎勵活動。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宣達口腔衛生相關資訊。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b="1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訓練潔牙小志工，協助各班潔牙及含氟漱口工作。</a:t>
            </a:r>
            <a:endParaRPr lang="zh-TW" altLang="zh-TW" b="1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獎勵按時繳回口腔矯治回收單學生</a:t>
            </a:r>
            <a:endParaRPr lang="zh-TW" altLang="en-US" sz="2000" b="1" dirty="0"/>
          </a:p>
        </p:txBody>
      </p:sp>
      <p:sp>
        <p:nvSpPr>
          <p:cNvPr id="21" name="圓角矩形 20"/>
          <p:cNvSpPr/>
          <p:nvPr/>
        </p:nvSpPr>
        <p:spPr>
          <a:xfrm>
            <a:off x="4572000" y="3173413"/>
            <a:ext cx="4468813" cy="3208337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zh-TW" altLang="en-US" sz="2000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社區關係</a:t>
            </a:r>
            <a:r>
              <a:rPr lang="en-US" altLang="zh-TW" sz="2000" b="1" kern="100" dirty="0">
                <a:solidFill>
                  <a:srgbClr val="FF0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1.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利用班親會宣導口腔衛生的重要性。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2.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辦理親職講座，增進家長對口腔衛生的知能。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676400" algn="l"/>
              </a:tabLst>
              <a:defRPr/>
            </a:pPr>
            <a:r>
              <a:rPr lang="en-US" altLang="zh-TW" sz="2000" kern="100" dirty="0">
                <a:latin typeface="標楷體" panose="03000509000000000000" pitchFamily="65" charset="-120"/>
              </a:rPr>
              <a:t>3.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配合里民活動，支援社區辦理口腔衛生保健講座。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家長參與協助口腔衛生工作。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4817</TotalTime>
  <Words>3457</Words>
  <Application>Microsoft Office PowerPoint</Application>
  <PresentationFormat>如螢幕大小 (4:3)</PresentationFormat>
  <Paragraphs>458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Arial</vt:lpstr>
      <vt:lpstr>新細明體</vt:lpstr>
      <vt:lpstr>標楷體</vt:lpstr>
      <vt:lpstr>Times New Roman</vt:lpstr>
      <vt:lpstr>DFKaiShu-SB-Estd-BF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head</dc:creator>
  <cp:lastModifiedBy>User</cp:lastModifiedBy>
  <cp:revision>154</cp:revision>
  <dcterms:created xsi:type="dcterms:W3CDTF">2007-04-24T15:06:00Z</dcterms:created>
  <dcterms:modified xsi:type="dcterms:W3CDTF">2022-09-19T00:42:07Z</dcterms:modified>
</cp:coreProperties>
</file>